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0"/>
  </p:notesMasterIdLst>
  <p:sldIdLst>
    <p:sldId id="350" r:id="rId2"/>
    <p:sldId id="362" r:id="rId3"/>
    <p:sldId id="418" r:id="rId4"/>
    <p:sldId id="361" r:id="rId5"/>
    <p:sldId id="279" r:id="rId6"/>
    <p:sldId id="272" r:id="rId7"/>
    <p:sldId id="420" r:id="rId8"/>
    <p:sldId id="277" r:id="rId9"/>
    <p:sldId id="265" r:id="rId10"/>
    <p:sldId id="422" r:id="rId11"/>
    <p:sldId id="288" r:id="rId12"/>
    <p:sldId id="281" r:id="rId13"/>
    <p:sldId id="423" r:id="rId14"/>
    <p:sldId id="278" r:id="rId15"/>
    <p:sldId id="268" r:id="rId16"/>
    <p:sldId id="424" r:id="rId17"/>
    <p:sldId id="289" r:id="rId18"/>
    <p:sldId id="285" r:id="rId19"/>
    <p:sldId id="425" r:id="rId20"/>
    <p:sldId id="426" r:id="rId21"/>
    <p:sldId id="427" r:id="rId22"/>
    <p:sldId id="428" r:id="rId23"/>
    <p:sldId id="429" r:id="rId24"/>
    <p:sldId id="430" r:id="rId25"/>
    <p:sldId id="431" r:id="rId26"/>
    <p:sldId id="432" r:id="rId27"/>
    <p:sldId id="433" r:id="rId28"/>
    <p:sldId id="434" r:id="rId29"/>
    <p:sldId id="435" r:id="rId30"/>
    <p:sldId id="436" r:id="rId31"/>
    <p:sldId id="437" r:id="rId32"/>
    <p:sldId id="438" r:id="rId33"/>
    <p:sldId id="439" r:id="rId34"/>
    <p:sldId id="440" r:id="rId35"/>
    <p:sldId id="441" r:id="rId36"/>
    <p:sldId id="442" r:id="rId37"/>
    <p:sldId id="443" r:id="rId38"/>
    <p:sldId id="444" r:id="rId39"/>
    <p:sldId id="445" r:id="rId40"/>
    <p:sldId id="446" r:id="rId41"/>
    <p:sldId id="447" r:id="rId42"/>
    <p:sldId id="448" r:id="rId43"/>
    <p:sldId id="449" r:id="rId44"/>
    <p:sldId id="450" r:id="rId45"/>
    <p:sldId id="451" r:id="rId46"/>
    <p:sldId id="452" r:id="rId47"/>
    <p:sldId id="453" r:id="rId48"/>
    <p:sldId id="454" r:id="rId49"/>
    <p:sldId id="455" r:id="rId50"/>
    <p:sldId id="456" r:id="rId51"/>
    <p:sldId id="457" r:id="rId52"/>
    <p:sldId id="458" r:id="rId53"/>
    <p:sldId id="459" r:id="rId54"/>
    <p:sldId id="460" r:id="rId55"/>
    <p:sldId id="461" r:id="rId56"/>
    <p:sldId id="462" r:id="rId57"/>
    <p:sldId id="463" r:id="rId58"/>
    <p:sldId id="464" r:id="rId59"/>
  </p:sldIdLst>
  <p:sldSz cx="12428538" cy="9321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 snapToGrid="0">
      <p:cViewPr varScale="1">
        <p:scale>
          <a:sx n="86" d="100"/>
          <a:sy n="86" d="100"/>
        </p:scale>
        <p:origin x="1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US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EB01E-72DE-4A40-9790-F6AA081256AA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US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US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US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E9611-E57A-7041-A464-5C991A014101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80360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1B95B-02AF-84AD-2AD4-008DFC62B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67D3D0-8A3F-E41B-A1EB-58F6413E1D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EEF70FD-2AA7-54F3-3868-483EBA16A6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FE9ADD-965D-21CF-2E4C-FF90E050BB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2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507475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17951-DCF2-3264-48EE-769E32382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2E73C09-4A88-9513-AC70-4D7E8E36A2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0E802E9-9658-1844-0CBE-E03F86693D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055E24-5F90-697A-72E6-A53BEC5CCD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25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621060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2637F-1748-63B0-21EF-F5D0F42CE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F6E5E37-E1F2-9D1B-80C1-89DD343E59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427327E-69FD-B822-12EE-3CDEEB11C4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45061B-118C-8777-FFE0-EB38A5F6A0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28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52931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78015B-8F80-7FFC-CE50-EFA04E6D4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316E23D-464E-A0FC-3144-A9473815F3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F09EDE1-BAED-655D-0B39-6BF0F9B33E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BE182B-9485-29D9-8312-0B5AFC7AAD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31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4178544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69B8F-8709-B181-C0D8-73FDD8B45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6B51D71-74FE-C46D-DDA1-244F305B01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774A2CD-BD4F-E63B-238D-BF7973FDF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0074B0-6D1B-594D-A902-7AAE7B6352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34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544278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9A66D-F11D-8C5C-70BB-5877BCA44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F9DE4B4-CA2B-B37A-7F49-9CB195B87A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A40EDDE-0E15-8F91-F4BD-DDD2F81893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AE7839-92F2-A9BF-ED10-1B8A9D2272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37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805557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429B5-2CCB-84E6-8D96-8E6B70141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BECD06C-3849-3BB3-C830-46F80A7E77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7571F3C-9A5F-AD0E-B3BB-BFE1D42776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B4E22F-68B1-0377-0FA9-FC5357645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40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769536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05353-565F-D34E-5435-A65E6C510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C17ADC8-8AB3-5C94-C8C6-7C285C8D5F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79291E6-D69F-45F0-A881-5113200A4B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403ECC-6184-533B-46CF-D91E7DFAC8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43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8112942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9AEFB-B402-9A11-600E-768524432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0E3A926-32FE-AF34-756F-112FA9981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B8B51F7-2A37-3032-70F2-8F9376F2DE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767923-10D9-0317-808E-9CC8DDA906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46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045617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25BE5-84B3-941C-9502-46F87D63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B0D232A-AA90-0E9E-F16E-BE29A4798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B9B19FA-5DC8-4A7D-D739-A7C08BDBC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459996-610E-E1CD-B5E1-CCA6048A8D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49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623191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B085F-DB10-8FE9-E2F6-B4C75DAB4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25FC043-F272-DFE9-8F96-1DEB63AF12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CFF5E2A-E9E8-731C-CA27-442B5654A9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09A5FD-864E-2D2B-C5C2-332CBCF332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52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933662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AA5C1-8E61-B314-8D83-E215EDB32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A981FEF-479B-8C7D-C096-F0BA37F619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923D56B-4C9D-B6AE-4223-CB92BFECA6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7B3598-02EF-FB23-AE65-BCACC85018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3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544959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70884-471D-0BE5-C12A-F3949876B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2313775-5AF7-4261-8199-62B00C2413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8789E83-C2A4-5037-87CF-A3DFD830A1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185E2F-2D04-6B3D-8946-F2197C7C12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55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304202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7D7CC-FDE0-0E87-7509-86806E38A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09DEDA5-96ED-8160-1871-237C6AC069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1A599AA-FF31-0911-9F19-CC007DFDE8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9C9FFE-4FFF-0CD1-AE1E-0AB5FB047C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58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34767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6B789-0991-7309-8958-86E223F5E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608FDFB-9B54-7186-76E0-53CC0AF503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638FE1D-A3FB-9B6A-BE38-3B5CF20E4B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6B48D7-89E4-701D-AD18-1AE1741B3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4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503714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ED940-DD3C-878B-F964-4C6FFD324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965EA4D-AB34-3F02-9D39-014F79B968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6E11337-726A-EAFF-EB6B-1874E19988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3FA0B6-647B-69C4-0142-842A682553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7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396432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E3EBF-8CCD-5046-3FF5-6D5EC82C3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BB84947-7550-10AE-77EC-D673F7E5F8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D9B8A79-36B1-195B-44F1-25052EA048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F37A24-6A52-7BC0-29FB-68777BE8B9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10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879476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8A2D3-5363-E408-AD46-EE89F1B87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6B62753-133A-F79D-F2FD-DC24F82E56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FA26104-A1AA-B4D5-DED9-83FBC6D851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92001A-9A11-91F0-F1E4-5C4B711737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13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652379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E819E-C6F5-A58B-06CB-3C2AA590C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C461164-87D5-D54F-3132-11E00A6511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3CE86DA-9DDE-7F2D-A783-63049AC1B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1104BE-1895-DA77-7227-A28BDED8B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16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624003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3504D-83C9-E14E-5BA4-45E120330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ED930BA-DA7E-FD1C-F277-BD694BF079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93C8144-35CC-F148-2B7D-F718592929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37D3FFC-7661-4035-063B-63F826A219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19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653437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335557-DA03-4509-8C5F-D799D3C16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542854C-383E-D0E8-6459-638109927F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3188" y="1143000"/>
            <a:ext cx="4111625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A22D4AE-54B4-8ABF-5BAF-EF6F9CC75C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US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5BB859-9024-99C0-A50E-03539B727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4E9611-E57A-7041-A464-5C991A014101}" type="slidenum">
              <a:rPr kumimoji="1" lang="ja-US" altLang="en-US" smtClean="0"/>
              <a:t>22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953936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141" y="1525583"/>
            <a:ext cx="10564257" cy="3245367"/>
          </a:xfrm>
        </p:spPr>
        <p:txBody>
          <a:bodyPr anchor="b"/>
          <a:lstStyle>
            <a:lvl1pPr algn="ctr">
              <a:defRPr sz="81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3567" y="4896103"/>
            <a:ext cx="9321404" cy="2250610"/>
          </a:xfrm>
        </p:spPr>
        <p:txBody>
          <a:bodyPr/>
          <a:lstStyle>
            <a:lvl1pPr marL="0" indent="0" algn="ctr">
              <a:buNone/>
              <a:defRPr sz="3262"/>
            </a:lvl1pPr>
            <a:lvl2pPr marL="621426" indent="0" algn="ctr">
              <a:buNone/>
              <a:defRPr sz="2718"/>
            </a:lvl2pPr>
            <a:lvl3pPr marL="1242852" indent="0" algn="ctr">
              <a:buNone/>
              <a:defRPr sz="2447"/>
            </a:lvl3pPr>
            <a:lvl4pPr marL="1864279" indent="0" algn="ctr">
              <a:buNone/>
              <a:defRPr sz="2175"/>
            </a:lvl4pPr>
            <a:lvl5pPr marL="2485705" indent="0" algn="ctr">
              <a:buNone/>
              <a:defRPr sz="2175"/>
            </a:lvl5pPr>
            <a:lvl6pPr marL="3107131" indent="0" algn="ctr">
              <a:buNone/>
              <a:defRPr sz="2175"/>
            </a:lvl6pPr>
            <a:lvl7pPr marL="3728557" indent="0" algn="ctr">
              <a:buNone/>
              <a:defRPr sz="2175"/>
            </a:lvl7pPr>
            <a:lvl8pPr marL="4349984" indent="0" algn="ctr">
              <a:buNone/>
              <a:defRPr sz="2175"/>
            </a:lvl8pPr>
            <a:lvl9pPr marL="4971410" indent="0" algn="ctr">
              <a:buNone/>
              <a:defRPr sz="21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385826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50365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4173" y="496299"/>
            <a:ext cx="2679904" cy="789979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463" y="496299"/>
            <a:ext cx="7884354" cy="789979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10173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16271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989" y="2323979"/>
            <a:ext cx="10719614" cy="3877609"/>
          </a:xfrm>
        </p:spPr>
        <p:txBody>
          <a:bodyPr anchor="b"/>
          <a:lstStyle>
            <a:lvl1pPr>
              <a:defRPr sz="81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7989" y="6238272"/>
            <a:ext cx="10719614" cy="2039143"/>
          </a:xfrm>
        </p:spPr>
        <p:txBody>
          <a:bodyPr/>
          <a:lstStyle>
            <a:lvl1pPr marL="0" indent="0">
              <a:buNone/>
              <a:defRPr sz="3262">
                <a:solidFill>
                  <a:schemeClr val="tx1">
                    <a:tint val="82000"/>
                  </a:schemeClr>
                </a:solidFill>
              </a:defRPr>
            </a:lvl1pPr>
            <a:lvl2pPr marL="621426" indent="0">
              <a:buNone/>
              <a:defRPr sz="2718">
                <a:solidFill>
                  <a:schemeClr val="tx1">
                    <a:tint val="82000"/>
                  </a:schemeClr>
                </a:solidFill>
              </a:defRPr>
            </a:lvl2pPr>
            <a:lvl3pPr marL="1242852" indent="0">
              <a:buNone/>
              <a:defRPr sz="2447">
                <a:solidFill>
                  <a:schemeClr val="tx1">
                    <a:tint val="82000"/>
                  </a:schemeClr>
                </a:solidFill>
              </a:defRPr>
            </a:lvl3pPr>
            <a:lvl4pPr marL="1864279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4pPr>
            <a:lvl5pPr marL="2485705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5pPr>
            <a:lvl6pPr marL="3107131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6pPr>
            <a:lvl7pPr marL="3728557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7pPr>
            <a:lvl8pPr marL="4349984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8pPr>
            <a:lvl9pPr marL="4971410" indent="0">
              <a:buNone/>
              <a:defRPr sz="21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412125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462" y="2481498"/>
            <a:ext cx="5282129" cy="59145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947" y="2481498"/>
            <a:ext cx="5282129" cy="59145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86396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81" y="496301"/>
            <a:ext cx="10719614" cy="18017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82" y="2285136"/>
            <a:ext cx="5257853" cy="1119910"/>
          </a:xfrm>
        </p:spPr>
        <p:txBody>
          <a:bodyPr anchor="b"/>
          <a:lstStyle>
            <a:lvl1pPr marL="0" indent="0">
              <a:buNone/>
              <a:defRPr sz="3262" b="1"/>
            </a:lvl1pPr>
            <a:lvl2pPr marL="621426" indent="0">
              <a:buNone/>
              <a:defRPr sz="2718" b="1"/>
            </a:lvl2pPr>
            <a:lvl3pPr marL="1242852" indent="0">
              <a:buNone/>
              <a:defRPr sz="2447" b="1"/>
            </a:lvl3pPr>
            <a:lvl4pPr marL="1864279" indent="0">
              <a:buNone/>
              <a:defRPr sz="2175" b="1"/>
            </a:lvl4pPr>
            <a:lvl5pPr marL="2485705" indent="0">
              <a:buNone/>
              <a:defRPr sz="2175" b="1"/>
            </a:lvl5pPr>
            <a:lvl6pPr marL="3107131" indent="0">
              <a:buNone/>
              <a:defRPr sz="2175" b="1"/>
            </a:lvl6pPr>
            <a:lvl7pPr marL="3728557" indent="0">
              <a:buNone/>
              <a:defRPr sz="2175" b="1"/>
            </a:lvl7pPr>
            <a:lvl8pPr marL="4349984" indent="0">
              <a:buNone/>
              <a:defRPr sz="2175" b="1"/>
            </a:lvl8pPr>
            <a:lvl9pPr marL="4971410" indent="0">
              <a:buNone/>
              <a:defRPr sz="21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2" y="3405047"/>
            <a:ext cx="5257853" cy="500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1948" y="2285136"/>
            <a:ext cx="5283747" cy="1119910"/>
          </a:xfrm>
        </p:spPr>
        <p:txBody>
          <a:bodyPr anchor="b"/>
          <a:lstStyle>
            <a:lvl1pPr marL="0" indent="0">
              <a:buNone/>
              <a:defRPr sz="3262" b="1"/>
            </a:lvl1pPr>
            <a:lvl2pPr marL="621426" indent="0">
              <a:buNone/>
              <a:defRPr sz="2718" b="1"/>
            </a:lvl2pPr>
            <a:lvl3pPr marL="1242852" indent="0">
              <a:buNone/>
              <a:defRPr sz="2447" b="1"/>
            </a:lvl3pPr>
            <a:lvl4pPr marL="1864279" indent="0">
              <a:buNone/>
              <a:defRPr sz="2175" b="1"/>
            </a:lvl4pPr>
            <a:lvl5pPr marL="2485705" indent="0">
              <a:buNone/>
              <a:defRPr sz="2175" b="1"/>
            </a:lvl5pPr>
            <a:lvl6pPr marL="3107131" indent="0">
              <a:buNone/>
              <a:defRPr sz="2175" b="1"/>
            </a:lvl6pPr>
            <a:lvl7pPr marL="3728557" indent="0">
              <a:buNone/>
              <a:defRPr sz="2175" b="1"/>
            </a:lvl7pPr>
            <a:lvl8pPr marL="4349984" indent="0">
              <a:buNone/>
              <a:defRPr sz="2175" b="1"/>
            </a:lvl8pPr>
            <a:lvl9pPr marL="4971410" indent="0">
              <a:buNone/>
              <a:defRPr sz="21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948" y="3405047"/>
            <a:ext cx="5283747" cy="500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55810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165878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18034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81" y="621453"/>
            <a:ext cx="4008527" cy="2175087"/>
          </a:xfrm>
        </p:spPr>
        <p:txBody>
          <a:bodyPr anchor="b"/>
          <a:lstStyle>
            <a:lvl1pPr>
              <a:defRPr sz="434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748" y="1342169"/>
            <a:ext cx="6291947" cy="6624520"/>
          </a:xfrm>
        </p:spPr>
        <p:txBody>
          <a:bodyPr/>
          <a:lstStyle>
            <a:lvl1pPr>
              <a:defRPr sz="4349"/>
            </a:lvl1pPr>
            <a:lvl2pPr>
              <a:defRPr sz="3806"/>
            </a:lvl2pPr>
            <a:lvl3pPr>
              <a:defRPr sz="3262"/>
            </a:lvl3pPr>
            <a:lvl4pPr>
              <a:defRPr sz="2718"/>
            </a:lvl4pPr>
            <a:lvl5pPr>
              <a:defRPr sz="2718"/>
            </a:lvl5pPr>
            <a:lvl6pPr>
              <a:defRPr sz="2718"/>
            </a:lvl6pPr>
            <a:lvl7pPr>
              <a:defRPr sz="2718"/>
            </a:lvl7pPr>
            <a:lvl8pPr>
              <a:defRPr sz="2718"/>
            </a:lvl8pPr>
            <a:lvl9pPr>
              <a:defRPr sz="27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81" y="2796540"/>
            <a:ext cx="4008527" cy="5180936"/>
          </a:xfrm>
        </p:spPr>
        <p:txBody>
          <a:bodyPr/>
          <a:lstStyle>
            <a:lvl1pPr marL="0" indent="0">
              <a:buNone/>
              <a:defRPr sz="2175"/>
            </a:lvl1pPr>
            <a:lvl2pPr marL="621426" indent="0">
              <a:buNone/>
              <a:defRPr sz="1903"/>
            </a:lvl2pPr>
            <a:lvl3pPr marL="1242852" indent="0">
              <a:buNone/>
              <a:defRPr sz="1631"/>
            </a:lvl3pPr>
            <a:lvl4pPr marL="1864279" indent="0">
              <a:buNone/>
              <a:defRPr sz="1359"/>
            </a:lvl4pPr>
            <a:lvl5pPr marL="2485705" indent="0">
              <a:buNone/>
              <a:defRPr sz="1359"/>
            </a:lvl5pPr>
            <a:lvl6pPr marL="3107131" indent="0">
              <a:buNone/>
              <a:defRPr sz="1359"/>
            </a:lvl6pPr>
            <a:lvl7pPr marL="3728557" indent="0">
              <a:buNone/>
              <a:defRPr sz="1359"/>
            </a:lvl7pPr>
            <a:lvl8pPr marL="4349984" indent="0">
              <a:buNone/>
              <a:defRPr sz="1359"/>
            </a:lvl8pPr>
            <a:lvl9pPr marL="4971410" indent="0">
              <a:buNone/>
              <a:defRPr sz="13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220762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81" y="621453"/>
            <a:ext cx="4008527" cy="2175087"/>
          </a:xfrm>
        </p:spPr>
        <p:txBody>
          <a:bodyPr anchor="b"/>
          <a:lstStyle>
            <a:lvl1pPr>
              <a:defRPr sz="434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3748" y="1342169"/>
            <a:ext cx="6291947" cy="6624520"/>
          </a:xfrm>
        </p:spPr>
        <p:txBody>
          <a:bodyPr anchor="t"/>
          <a:lstStyle>
            <a:lvl1pPr marL="0" indent="0">
              <a:buNone/>
              <a:defRPr sz="4349"/>
            </a:lvl1pPr>
            <a:lvl2pPr marL="621426" indent="0">
              <a:buNone/>
              <a:defRPr sz="3806"/>
            </a:lvl2pPr>
            <a:lvl3pPr marL="1242852" indent="0">
              <a:buNone/>
              <a:defRPr sz="3262"/>
            </a:lvl3pPr>
            <a:lvl4pPr marL="1864279" indent="0">
              <a:buNone/>
              <a:defRPr sz="2718"/>
            </a:lvl4pPr>
            <a:lvl5pPr marL="2485705" indent="0">
              <a:buNone/>
              <a:defRPr sz="2718"/>
            </a:lvl5pPr>
            <a:lvl6pPr marL="3107131" indent="0">
              <a:buNone/>
              <a:defRPr sz="2718"/>
            </a:lvl6pPr>
            <a:lvl7pPr marL="3728557" indent="0">
              <a:buNone/>
              <a:defRPr sz="2718"/>
            </a:lvl7pPr>
            <a:lvl8pPr marL="4349984" indent="0">
              <a:buNone/>
              <a:defRPr sz="2718"/>
            </a:lvl8pPr>
            <a:lvl9pPr marL="4971410" indent="0">
              <a:buNone/>
              <a:defRPr sz="27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81" y="2796540"/>
            <a:ext cx="4008527" cy="5180936"/>
          </a:xfrm>
        </p:spPr>
        <p:txBody>
          <a:bodyPr/>
          <a:lstStyle>
            <a:lvl1pPr marL="0" indent="0">
              <a:buNone/>
              <a:defRPr sz="2175"/>
            </a:lvl1pPr>
            <a:lvl2pPr marL="621426" indent="0">
              <a:buNone/>
              <a:defRPr sz="1903"/>
            </a:lvl2pPr>
            <a:lvl3pPr marL="1242852" indent="0">
              <a:buNone/>
              <a:defRPr sz="1631"/>
            </a:lvl3pPr>
            <a:lvl4pPr marL="1864279" indent="0">
              <a:buNone/>
              <a:defRPr sz="1359"/>
            </a:lvl4pPr>
            <a:lvl5pPr marL="2485705" indent="0">
              <a:buNone/>
              <a:defRPr sz="1359"/>
            </a:lvl5pPr>
            <a:lvl6pPr marL="3107131" indent="0">
              <a:buNone/>
              <a:defRPr sz="1359"/>
            </a:lvl6pPr>
            <a:lvl7pPr marL="3728557" indent="0">
              <a:buNone/>
              <a:defRPr sz="1359"/>
            </a:lvl7pPr>
            <a:lvl8pPr marL="4349984" indent="0">
              <a:buNone/>
              <a:defRPr sz="1359"/>
            </a:lvl8pPr>
            <a:lvl9pPr marL="4971410" indent="0">
              <a:buNone/>
              <a:defRPr sz="13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51752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462" y="496301"/>
            <a:ext cx="10719614" cy="180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462" y="2481498"/>
            <a:ext cx="10719614" cy="5914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4462" y="8639929"/>
            <a:ext cx="2796421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E898F4-069E-3748-9E55-48EA2DE18706}" type="datetimeFigureOut">
              <a:rPr kumimoji="1" lang="ja-US" altLang="en-US" smtClean="0"/>
              <a:t>5/22/25</a:t>
            </a:fld>
            <a:endParaRPr kumimoji="1" lang="ja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6953" y="8639929"/>
            <a:ext cx="4194632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7655" y="8639929"/>
            <a:ext cx="2796421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72AC92-31E9-A649-BC41-FBC789C670EB}" type="slidenum">
              <a:rPr kumimoji="1" lang="ja-US" altLang="en-US" smtClean="0"/>
              <a:t>‹#›</a:t>
            </a:fld>
            <a:endParaRPr kumimoji="1" lang="ja-US" altLang="en-US"/>
          </a:p>
        </p:txBody>
      </p:sp>
    </p:spTree>
    <p:extLst>
      <p:ext uri="{BB962C8B-B14F-4D97-AF65-F5344CB8AC3E}">
        <p14:creationId xmlns:p14="http://schemas.microsoft.com/office/powerpoint/2010/main" val="55061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42852" rtl="0" eaLnBrk="1" latinLnBrk="0" hangingPunct="1">
        <a:lnSpc>
          <a:spcPct val="90000"/>
        </a:lnSpc>
        <a:spcBef>
          <a:spcPct val="0"/>
        </a:spcBef>
        <a:buNone/>
        <a:defRPr sz="59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0713" indent="-310713" algn="l" defTabSz="1242852" rtl="0" eaLnBrk="1" latinLnBrk="0" hangingPunct="1">
        <a:lnSpc>
          <a:spcPct val="90000"/>
        </a:lnSpc>
        <a:spcBef>
          <a:spcPts val="1359"/>
        </a:spcBef>
        <a:buFont typeface="Arial" panose="020B0604020202020204" pitchFamily="34" charset="0"/>
        <a:buChar char="•"/>
        <a:defRPr sz="3806" kern="1200">
          <a:solidFill>
            <a:schemeClr val="tx1"/>
          </a:solidFill>
          <a:latin typeface="+mn-lt"/>
          <a:ea typeface="+mn-ea"/>
          <a:cs typeface="+mn-cs"/>
        </a:defRPr>
      </a:lvl1pPr>
      <a:lvl2pPr marL="932139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3262" kern="1200">
          <a:solidFill>
            <a:schemeClr val="tx1"/>
          </a:solidFill>
          <a:latin typeface="+mn-lt"/>
          <a:ea typeface="+mn-ea"/>
          <a:cs typeface="+mn-cs"/>
        </a:defRPr>
      </a:lvl2pPr>
      <a:lvl3pPr marL="1553566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3pPr>
      <a:lvl4pPr marL="2174992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4pPr>
      <a:lvl5pPr marL="2796418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5pPr>
      <a:lvl6pPr marL="3417844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6pPr>
      <a:lvl7pPr marL="4039271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7pPr>
      <a:lvl8pPr marL="4660697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8pPr>
      <a:lvl9pPr marL="5282123" indent="-310713" algn="l" defTabSz="1242852" rtl="0" eaLnBrk="1" latinLnBrk="0" hangingPunct="1">
        <a:lnSpc>
          <a:spcPct val="90000"/>
        </a:lnSpc>
        <a:spcBef>
          <a:spcPts val="680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1pPr>
      <a:lvl2pPr marL="621426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2pPr>
      <a:lvl3pPr marL="1242852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3pPr>
      <a:lvl4pPr marL="1864279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4pPr>
      <a:lvl5pPr marL="2485705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5pPr>
      <a:lvl6pPr marL="3107131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6pPr>
      <a:lvl7pPr marL="3728557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7pPr>
      <a:lvl8pPr marL="4349984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8pPr>
      <a:lvl9pPr marL="4971410" algn="l" defTabSz="1242852" rtl="0" eaLnBrk="1" latinLnBrk="0" hangingPunct="1">
        <a:defRPr sz="24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2ACA-2EFF-66F5-EAEF-96CCE2765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928449-696C-8B94-5D3E-79F3C5694C7E}"/>
              </a:ext>
            </a:extLst>
          </p:cNvPr>
          <p:cNvSpPr txBox="1"/>
          <p:nvPr/>
        </p:nvSpPr>
        <p:spPr>
          <a:xfrm>
            <a:off x="4494888" y="4368512"/>
            <a:ext cx="3438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1. Creating Space</a:t>
            </a:r>
            <a:endParaRPr kumimoji="1" lang="ja-US" altLang="en-US" sz="3200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723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B42E1-B1DB-97CD-88FF-32B571941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3B0636-A230-C400-56E3-C498E68FA9BB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C9D2B33-68B0-14EF-D79B-B48453822A49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goal? Is it clear and specific?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can you do to achieve the goal?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should you focus on to move forward?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the first step you will take to achieve your goal?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2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36526B-563C-0F4C-DF75-4E6B6E283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2AAF1F-848A-6CCC-4030-8A4F4AAA7F57}"/>
              </a:ext>
            </a:extLst>
          </p:cNvPr>
          <p:cNvSpPr txBox="1"/>
          <p:nvPr/>
        </p:nvSpPr>
        <p:spPr>
          <a:xfrm>
            <a:off x="3902578" y="4368512"/>
            <a:ext cx="4623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4. Zen Strategy Process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74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A590B-FE55-D5F4-68F4-ECDE62F64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BA413B-1E88-FD01-8BE4-8EEDF16EA94C}"/>
              </a:ext>
            </a:extLst>
          </p:cNvPr>
          <p:cNvSpPr txBox="1"/>
          <p:nvPr/>
        </p:nvSpPr>
        <p:spPr>
          <a:xfrm>
            <a:off x="4847548" y="1294736"/>
            <a:ext cx="273344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Zen Strategy Process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BD33E5B-37C0-5247-4956-DF696284D187}"/>
              </a:ext>
            </a:extLst>
          </p:cNvPr>
          <p:cNvSpPr/>
          <p:nvPr/>
        </p:nvSpPr>
        <p:spPr>
          <a:xfrm>
            <a:off x="4151553" y="2732214"/>
            <a:ext cx="4125432" cy="659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Purpose and Goal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154C761-6057-D4BD-AF6C-BEC4AFF863F1}"/>
              </a:ext>
            </a:extLst>
          </p:cNvPr>
          <p:cNvSpPr/>
          <p:nvPr/>
        </p:nvSpPr>
        <p:spPr>
          <a:xfrm>
            <a:off x="4151553" y="3731675"/>
            <a:ext cx="4125432" cy="659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Opportunity Finding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7C4F94C-1F0F-F520-EC7E-A4B59DA5E479}"/>
              </a:ext>
            </a:extLst>
          </p:cNvPr>
          <p:cNvSpPr/>
          <p:nvPr/>
        </p:nvSpPr>
        <p:spPr>
          <a:xfrm>
            <a:off x="4151553" y="4725818"/>
            <a:ext cx="4125432" cy="659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Strategic Core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0D4982B-8B4B-D4B8-A4EC-D0BF30433B6B}"/>
              </a:ext>
            </a:extLst>
          </p:cNvPr>
          <p:cNvSpPr/>
          <p:nvPr/>
        </p:nvSpPr>
        <p:spPr>
          <a:xfrm>
            <a:off x="4151553" y="5719963"/>
            <a:ext cx="4125432" cy="659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Action Plan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DFF38B-7065-4006-B733-D315349C6B63}"/>
              </a:ext>
            </a:extLst>
          </p:cNvPr>
          <p:cNvSpPr/>
          <p:nvPr/>
        </p:nvSpPr>
        <p:spPr>
          <a:xfrm>
            <a:off x="4151553" y="6719423"/>
            <a:ext cx="4125432" cy="659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Execution and Results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7817C609-F9B2-41C4-D1F4-7FBE29EE0928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>
            <a:off x="6214269" y="3391433"/>
            <a:ext cx="0" cy="3402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14F28CA-46EA-D2D4-D259-58E8112828DC}"/>
              </a:ext>
            </a:extLst>
          </p:cNvPr>
          <p:cNvCxnSpPr/>
          <p:nvPr/>
        </p:nvCxnSpPr>
        <p:spPr>
          <a:xfrm>
            <a:off x="6214269" y="4385576"/>
            <a:ext cx="0" cy="3402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8B00F02-184F-C9FA-89B9-841C4751EEB0}"/>
              </a:ext>
            </a:extLst>
          </p:cNvPr>
          <p:cNvCxnSpPr/>
          <p:nvPr/>
        </p:nvCxnSpPr>
        <p:spPr>
          <a:xfrm>
            <a:off x="6214269" y="5385037"/>
            <a:ext cx="0" cy="3402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FC51905B-B826-B676-1A09-9E17F93289D2}"/>
              </a:ext>
            </a:extLst>
          </p:cNvPr>
          <p:cNvCxnSpPr/>
          <p:nvPr/>
        </p:nvCxnSpPr>
        <p:spPr>
          <a:xfrm>
            <a:off x="6214269" y="6379181"/>
            <a:ext cx="0" cy="3402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カギ線コネクタ 23">
            <a:extLst>
              <a:ext uri="{FF2B5EF4-FFF2-40B4-BE49-F238E27FC236}">
                <a16:creationId xmlns:a16="http://schemas.microsoft.com/office/drawing/2014/main" id="{9ACCF5E5-AD0E-646A-4A34-1414D74866C3}"/>
              </a:ext>
            </a:extLst>
          </p:cNvPr>
          <p:cNvCxnSpPr>
            <a:cxnSpLocks/>
            <a:stCxn id="19" idx="2"/>
            <a:endCxn id="15" idx="3"/>
          </p:cNvCxnSpPr>
          <p:nvPr/>
        </p:nvCxnSpPr>
        <p:spPr>
          <a:xfrm rot="5400000" flipH="1" flipV="1">
            <a:off x="5087218" y="4188875"/>
            <a:ext cx="4316818" cy="2062716"/>
          </a:xfrm>
          <a:prstGeom prst="bentConnector4">
            <a:avLst>
              <a:gd name="adj1" fmla="val -15019"/>
              <a:gd name="adj2" fmla="val 13724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9D27F07-B2FF-0157-1730-9730834B71E4}"/>
              </a:ext>
            </a:extLst>
          </p:cNvPr>
          <p:cNvSpPr/>
          <p:nvPr/>
        </p:nvSpPr>
        <p:spPr>
          <a:xfrm>
            <a:off x="6723487" y="7718883"/>
            <a:ext cx="1861743" cy="65921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Review and Refinement</a:t>
            </a:r>
            <a:endParaRPr kumimoji="1" lang="ja-JP" altLang="en-US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5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69E4E-6F0F-8142-3E83-841D9E589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527DF0-5FA2-4CB0-37F3-E48D08422528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273EA4E-05E7-E6EB-BE66-A35BAE204F07}"/>
              </a:ext>
            </a:extLst>
          </p:cNvPr>
          <p:cNvSpPr txBox="1"/>
          <p:nvPr/>
        </p:nvSpPr>
        <p:spPr>
          <a:xfrm>
            <a:off x="535984" y="997681"/>
            <a:ext cx="11356570" cy="5592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purpose? What is your goal?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opportunities do you recognize in your business?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Who will you serve? What value will you provide? How will you communicate and deliver that value?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Who will do what, and by when? What are the priorities?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execute the plan?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the result? How will you adjust or improve the strategy?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F10A7-B3ED-4CCC-557F-593084A1C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8ADDBF-AF0D-5DE7-A07E-474B183A48C9}"/>
              </a:ext>
            </a:extLst>
          </p:cNvPr>
          <p:cNvSpPr txBox="1"/>
          <p:nvPr/>
        </p:nvSpPr>
        <p:spPr>
          <a:xfrm>
            <a:off x="4183905" y="4368512"/>
            <a:ext cx="4060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5. Purpose and Goal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708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EA35D-3440-347A-4CCD-AE485E481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3AA3A7-A321-0DD4-C519-DD0E8497FEF1}"/>
              </a:ext>
            </a:extLst>
          </p:cNvPr>
          <p:cNvSpPr txBox="1"/>
          <p:nvPr/>
        </p:nvSpPr>
        <p:spPr>
          <a:xfrm>
            <a:off x="5144904" y="1204975"/>
            <a:ext cx="2132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Purpose &amp; Goal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E216066-1996-362C-1237-145C9EFF49E3}"/>
              </a:ext>
            </a:extLst>
          </p:cNvPr>
          <p:cNvSpPr/>
          <p:nvPr/>
        </p:nvSpPr>
        <p:spPr>
          <a:xfrm>
            <a:off x="3241561" y="3008273"/>
            <a:ext cx="5945415" cy="37101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8CE5F98-B423-253E-35CC-4523BD34C23B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6214269" y="3008273"/>
            <a:ext cx="0" cy="3710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3F59B87-C3B4-5246-6E7F-3B5D89F3B303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>
          <a:xfrm>
            <a:off x="3241561" y="4863368"/>
            <a:ext cx="594541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7A18C6-E70A-C0BF-2C07-B9B181699C65}"/>
              </a:ext>
            </a:extLst>
          </p:cNvPr>
          <p:cNvSpPr txBox="1"/>
          <p:nvPr/>
        </p:nvSpPr>
        <p:spPr>
          <a:xfrm>
            <a:off x="3967931" y="3090848"/>
            <a:ext cx="1519968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Life Purpose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FAF49A-3128-04F4-8937-AFDA512B5000}"/>
              </a:ext>
            </a:extLst>
          </p:cNvPr>
          <p:cNvSpPr txBox="1"/>
          <p:nvPr/>
        </p:nvSpPr>
        <p:spPr>
          <a:xfrm>
            <a:off x="7109756" y="3090848"/>
            <a:ext cx="1181734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Life Goal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205FA01-371E-01CC-0766-2EC0952557C6}"/>
              </a:ext>
            </a:extLst>
          </p:cNvPr>
          <p:cNvSpPr txBox="1"/>
          <p:nvPr/>
        </p:nvSpPr>
        <p:spPr>
          <a:xfrm>
            <a:off x="3715458" y="4945943"/>
            <a:ext cx="2024913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Business Purpose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FB6464-42D7-DAA7-3A26-B6BADF326D10}"/>
              </a:ext>
            </a:extLst>
          </p:cNvPr>
          <p:cNvSpPr txBox="1"/>
          <p:nvPr/>
        </p:nvSpPr>
        <p:spPr>
          <a:xfrm>
            <a:off x="6857283" y="4945943"/>
            <a:ext cx="1686679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Business Goal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F589956-63AA-43FE-103C-644B71C47A57}"/>
              </a:ext>
            </a:extLst>
          </p:cNvPr>
          <p:cNvSpPr txBox="1"/>
          <p:nvPr/>
        </p:nvSpPr>
        <p:spPr>
          <a:xfrm>
            <a:off x="4009977" y="7381709"/>
            <a:ext cx="4402167" cy="870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Align your business purpose and goal </a:t>
            </a:r>
          </a:p>
          <a:p>
            <a:pPr algn="ctr">
              <a:lnSpc>
                <a:spcPct val="150000"/>
              </a:lnSpc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with your life purpose and goal.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99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590C2-97D8-6CD7-3BA7-AF0F20253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79B354-51C9-492A-C752-10D894B6302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3DF625-4216-5EB2-7CC9-3203FEAB0F85}"/>
              </a:ext>
            </a:extLst>
          </p:cNvPr>
          <p:cNvSpPr txBox="1"/>
          <p:nvPr/>
        </p:nvSpPr>
        <p:spPr>
          <a:xfrm>
            <a:off x="535984" y="997681"/>
            <a:ext cx="11356570" cy="420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life purpose? What is most important in your life?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life goal? What do you want to achieve in your life?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business purpose? What impact do you want your business to have?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are your short-term and long-term business goals?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756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80BE6-4528-228D-23FF-6D4E4CF48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F0B0A9-DEB3-6BEE-15CB-DE704573FFFF}"/>
              </a:ext>
            </a:extLst>
          </p:cNvPr>
          <p:cNvSpPr txBox="1"/>
          <p:nvPr/>
        </p:nvSpPr>
        <p:spPr>
          <a:xfrm>
            <a:off x="3939448" y="4368512"/>
            <a:ext cx="4549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6. Opportunity Finding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507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8253F-4F29-C87D-8C7B-B88B2C048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76DE15-98A1-41C5-AF1F-D2D0AD52B785}"/>
              </a:ext>
            </a:extLst>
          </p:cNvPr>
          <p:cNvSpPr txBox="1"/>
          <p:nvPr/>
        </p:nvSpPr>
        <p:spPr>
          <a:xfrm>
            <a:off x="4976437" y="1637823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Opportunity Finding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89A30B8F-2C32-C781-E3D8-D165194D9C5C}"/>
              </a:ext>
            </a:extLst>
          </p:cNvPr>
          <p:cNvSpPr/>
          <p:nvPr/>
        </p:nvSpPr>
        <p:spPr>
          <a:xfrm>
            <a:off x="3359666" y="3260063"/>
            <a:ext cx="3212105" cy="321210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CF11CC1B-2197-F6A1-3B8E-B3D9D48A714A}"/>
              </a:ext>
            </a:extLst>
          </p:cNvPr>
          <p:cNvSpPr/>
          <p:nvPr/>
        </p:nvSpPr>
        <p:spPr>
          <a:xfrm>
            <a:off x="6019966" y="3260063"/>
            <a:ext cx="3212105" cy="321210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E55582-B6CD-1848-0803-C264E22D53A2}"/>
              </a:ext>
            </a:extLst>
          </p:cNvPr>
          <p:cNvSpPr txBox="1"/>
          <p:nvPr/>
        </p:nvSpPr>
        <p:spPr>
          <a:xfrm>
            <a:off x="6785996" y="4404449"/>
            <a:ext cx="2231848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What</a:t>
            </a:r>
          </a:p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 want to provide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140079-3704-1FFF-298D-3029A447CE13}"/>
              </a:ext>
            </a:extLst>
          </p:cNvPr>
          <p:cNvSpPr txBox="1"/>
          <p:nvPr/>
        </p:nvSpPr>
        <p:spPr>
          <a:xfrm>
            <a:off x="3695591" y="4404449"/>
            <a:ext cx="1988451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What</a:t>
            </a:r>
          </a:p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your customers want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E067D7DE-665B-0B2C-CD10-B7FAC71774E3}"/>
              </a:ext>
            </a:extLst>
          </p:cNvPr>
          <p:cNvSpPr/>
          <p:nvPr/>
        </p:nvSpPr>
        <p:spPr>
          <a:xfrm>
            <a:off x="6019966" y="3965999"/>
            <a:ext cx="551806" cy="1800237"/>
          </a:xfrm>
          <a:custGeom>
            <a:avLst/>
            <a:gdLst>
              <a:gd name="connsiteX0" fmla="*/ 275903 w 551806"/>
              <a:gd name="connsiteY0" fmla="*/ 0 h 1800237"/>
              <a:gd name="connsiteX1" fmla="*/ 277518 w 551806"/>
              <a:gd name="connsiteY1" fmla="*/ 2158 h 1800237"/>
              <a:gd name="connsiteX2" fmla="*/ 551806 w 551806"/>
              <a:gd name="connsiteY2" fmla="*/ 900118 h 1800237"/>
              <a:gd name="connsiteX3" fmla="*/ 277518 w 551806"/>
              <a:gd name="connsiteY3" fmla="*/ 1798078 h 1800237"/>
              <a:gd name="connsiteX4" fmla="*/ 275903 w 551806"/>
              <a:gd name="connsiteY4" fmla="*/ 1800237 h 1800237"/>
              <a:gd name="connsiteX5" fmla="*/ 274289 w 551806"/>
              <a:gd name="connsiteY5" fmla="*/ 1798078 h 1800237"/>
              <a:gd name="connsiteX6" fmla="*/ 0 w 551806"/>
              <a:gd name="connsiteY6" fmla="*/ 900118 h 1800237"/>
              <a:gd name="connsiteX7" fmla="*/ 274289 w 551806"/>
              <a:gd name="connsiteY7" fmla="*/ 2158 h 180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1806" h="1800237">
                <a:moveTo>
                  <a:pt x="275903" y="0"/>
                </a:moveTo>
                <a:lnTo>
                  <a:pt x="277518" y="2158"/>
                </a:lnTo>
                <a:cubicBezTo>
                  <a:pt x="450689" y="258486"/>
                  <a:pt x="551806" y="567494"/>
                  <a:pt x="551806" y="900118"/>
                </a:cubicBezTo>
                <a:cubicBezTo>
                  <a:pt x="551806" y="1232743"/>
                  <a:pt x="450689" y="1541750"/>
                  <a:pt x="277518" y="1798078"/>
                </a:cubicBezTo>
                <a:lnTo>
                  <a:pt x="275903" y="1800237"/>
                </a:lnTo>
                <a:lnTo>
                  <a:pt x="274289" y="1798078"/>
                </a:lnTo>
                <a:cubicBezTo>
                  <a:pt x="101117" y="1541750"/>
                  <a:pt x="0" y="1232743"/>
                  <a:pt x="0" y="900118"/>
                </a:cubicBezTo>
                <a:cubicBezTo>
                  <a:pt x="0" y="567494"/>
                  <a:pt x="101117" y="258486"/>
                  <a:pt x="274289" y="2158"/>
                </a:cubicBezTo>
                <a:close/>
              </a:path>
            </a:pathLst>
          </a:custGeom>
          <a:solidFill>
            <a:srgbClr val="F7F7F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2000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4B5AA1E-B70E-3412-C730-EE99667CE6F7}"/>
              </a:ext>
            </a:extLst>
          </p:cNvPr>
          <p:cNvCxnSpPr>
            <a:cxnSpLocks/>
          </p:cNvCxnSpPr>
          <p:nvPr/>
        </p:nvCxnSpPr>
        <p:spPr>
          <a:xfrm>
            <a:off x="6295869" y="5351698"/>
            <a:ext cx="0" cy="14988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959C86-79A1-D469-E925-13BD14D28DC3}"/>
              </a:ext>
            </a:extLst>
          </p:cNvPr>
          <p:cNvSpPr txBox="1"/>
          <p:nvPr/>
        </p:nvSpPr>
        <p:spPr>
          <a:xfrm>
            <a:off x="4387342" y="6946469"/>
            <a:ext cx="381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Overlapping Area = Opportunity</a:t>
            </a:r>
          </a:p>
        </p:txBody>
      </p:sp>
    </p:spTree>
    <p:extLst>
      <p:ext uri="{BB962C8B-B14F-4D97-AF65-F5344CB8AC3E}">
        <p14:creationId xmlns:p14="http://schemas.microsoft.com/office/powerpoint/2010/main" val="276508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9986A-4600-4E96-A62B-8F8F1DFA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FB9DED8-1ED0-D48C-AE36-26AE57A0551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B97A99-726E-4010-3567-8394FA03ACCE}"/>
              </a:ext>
            </a:extLst>
          </p:cNvPr>
          <p:cNvSpPr txBox="1"/>
          <p:nvPr/>
        </p:nvSpPr>
        <p:spPr>
          <a:xfrm>
            <a:off x="535984" y="997681"/>
            <a:ext cx="11356570" cy="5592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problems or frustrations do your customers face?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are your customers’ unmet desires or aspirations?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do different customer groups differ in their needs and wants?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value can you provide, and which customer group do you want to serve?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opportunities exist in the overlap between what your customers want or need and the value you can or want to provide?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1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B285-98DA-B7E6-02E3-1B8959202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708E42-9722-9B5C-9028-3B021FFF15D7}"/>
              </a:ext>
            </a:extLst>
          </p:cNvPr>
          <p:cNvSpPr txBox="1"/>
          <p:nvPr/>
        </p:nvSpPr>
        <p:spPr>
          <a:xfrm>
            <a:off x="4240487" y="1643095"/>
            <a:ext cx="3930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Four Areas for Creating Space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046FF3-A790-A0C1-E4A5-2F728075B048}"/>
              </a:ext>
            </a:extLst>
          </p:cNvPr>
          <p:cNvSpPr/>
          <p:nvPr/>
        </p:nvSpPr>
        <p:spPr>
          <a:xfrm>
            <a:off x="3820124" y="2729200"/>
            <a:ext cx="2140187" cy="21401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36E02D-5A15-879F-763D-46C14AC52B12}"/>
              </a:ext>
            </a:extLst>
          </p:cNvPr>
          <p:cNvSpPr txBox="1"/>
          <p:nvPr/>
        </p:nvSpPr>
        <p:spPr>
          <a:xfrm>
            <a:off x="3758871" y="3575586"/>
            <a:ext cx="2262691" cy="4474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Physical Space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842E9C-AD55-B45D-ADA1-BFF829610AA5}"/>
              </a:ext>
            </a:extLst>
          </p:cNvPr>
          <p:cNvSpPr/>
          <p:nvPr/>
        </p:nvSpPr>
        <p:spPr>
          <a:xfrm>
            <a:off x="6441839" y="2729200"/>
            <a:ext cx="2140187" cy="21401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2923BD-0A09-FCE5-31F9-3CC39E734608}"/>
              </a:ext>
            </a:extLst>
          </p:cNvPr>
          <p:cNvSpPr txBox="1"/>
          <p:nvPr/>
        </p:nvSpPr>
        <p:spPr>
          <a:xfrm>
            <a:off x="6494186" y="3575586"/>
            <a:ext cx="2035490" cy="4474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Digital Space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AF37AA9-604F-3732-A761-5CD6787F303E}"/>
              </a:ext>
            </a:extLst>
          </p:cNvPr>
          <p:cNvSpPr/>
          <p:nvPr/>
        </p:nvSpPr>
        <p:spPr>
          <a:xfrm>
            <a:off x="3820125" y="5366581"/>
            <a:ext cx="2140187" cy="21401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B46A61-8B20-04B4-4B43-78C1A18742E0}"/>
              </a:ext>
            </a:extLst>
          </p:cNvPr>
          <p:cNvSpPr txBox="1"/>
          <p:nvPr/>
        </p:nvSpPr>
        <p:spPr>
          <a:xfrm>
            <a:off x="6443697" y="6212970"/>
            <a:ext cx="2136468" cy="4474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Mental Space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E34DD84-EE39-2EE3-76EF-0E9C8CFF8072}"/>
              </a:ext>
            </a:extLst>
          </p:cNvPr>
          <p:cNvSpPr/>
          <p:nvPr/>
        </p:nvSpPr>
        <p:spPr>
          <a:xfrm>
            <a:off x="6441839" y="5366581"/>
            <a:ext cx="2140187" cy="21401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78F42A-1448-879D-3E0F-D25FAAB3D915}"/>
              </a:ext>
            </a:extLst>
          </p:cNvPr>
          <p:cNvSpPr txBox="1"/>
          <p:nvPr/>
        </p:nvSpPr>
        <p:spPr>
          <a:xfrm>
            <a:off x="4145460" y="6252008"/>
            <a:ext cx="148951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Time Space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0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32134-2FFA-78D8-ACAC-8DDF872AC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809AA8-95F6-76BA-FC4B-75C35C80013B}"/>
              </a:ext>
            </a:extLst>
          </p:cNvPr>
          <p:cNvSpPr txBox="1"/>
          <p:nvPr/>
        </p:nvSpPr>
        <p:spPr>
          <a:xfrm>
            <a:off x="4519735" y="4368512"/>
            <a:ext cx="3389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7. Strategic Core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72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001ED-1B22-B2D5-5EB1-0185D08AD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19AC30-F6E7-0FE3-CECC-3DDEC6599370}"/>
              </a:ext>
            </a:extLst>
          </p:cNvPr>
          <p:cNvSpPr txBox="1"/>
          <p:nvPr/>
        </p:nvSpPr>
        <p:spPr>
          <a:xfrm>
            <a:off x="5272668" y="1533132"/>
            <a:ext cx="1986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Strategic Core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D14801F-5FB5-9B29-F5C8-CBE5FA242A44}"/>
              </a:ext>
            </a:extLst>
          </p:cNvPr>
          <p:cNvSpPr/>
          <p:nvPr/>
        </p:nvSpPr>
        <p:spPr>
          <a:xfrm>
            <a:off x="3024288" y="3495179"/>
            <a:ext cx="1992321" cy="1992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Who</a:t>
            </a:r>
            <a:endParaRPr kumimoji="1" lang="ja-JP" altLang="en-US" sz="200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46A9DA-4F9B-61B6-4DB7-84DCA14D28DC}"/>
              </a:ext>
            </a:extLst>
          </p:cNvPr>
          <p:cNvSpPr/>
          <p:nvPr/>
        </p:nvSpPr>
        <p:spPr>
          <a:xfrm>
            <a:off x="5282703" y="3495178"/>
            <a:ext cx="1992321" cy="1992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What</a:t>
            </a:r>
            <a:endParaRPr kumimoji="1" lang="ja-JP" altLang="en-US" sz="200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243216-14F5-33E4-DF72-A83340E30656}"/>
              </a:ext>
            </a:extLst>
          </p:cNvPr>
          <p:cNvSpPr/>
          <p:nvPr/>
        </p:nvSpPr>
        <p:spPr>
          <a:xfrm>
            <a:off x="7540551" y="3495178"/>
            <a:ext cx="1992321" cy="1992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How</a:t>
            </a:r>
            <a:endParaRPr kumimoji="1" lang="ja-JP" altLang="en-US" sz="200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D5E3C2-3189-6CF5-B75D-FF25B5E4A794}"/>
              </a:ext>
            </a:extLst>
          </p:cNvPr>
          <p:cNvSpPr txBox="1"/>
          <p:nvPr/>
        </p:nvSpPr>
        <p:spPr>
          <a:xfrm>
            <a:off x="2961778" y="5676720"/>
            <a:ext cx="2117339" cy="784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Who are your target customers</a:t>
            </a:r>
            <a:r>
              <a:rPr kumimoji="1" lang="en" altLang="ja-US" sz="1600" dirty="0">
                <a:latin typeface="SF Pro Light" pitchFamily="2" charset="0"/>
                <a:ea typeface="SF Pro Light" pitchFamily="2" charset="0"/>
                <a:cs typeface="SF Pro Light" pitchFamily="2" charset="0"/>
              </a:rPr>
              <a:t>?</a:t>
            </a: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 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C20C32-6620-FA05-8E3B-7F3B429B666A}"/>
              </a:ext>
            </a:extLst>
          </p:cNvPr>
          <p:cNvSpPr txBox="1"/>
          <p:nvPr/>
        </p:nvSpPr>
        <p:spPr>
          <a:xfrm>
            <a:off x="5282702" y="5676720"/>
            <a:ext cx="1992321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What value will you provide</a:t>
            </a: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 </a:t>
            </a: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to them</a:t>
            </a:r>
            <a:r>
              <a:rPr kumimoji="1" lang="en" altLang="ja-US" sz="1600" dirty="0">
                <a:latin typeface="SF Pro Light" pitchFamily="2" charset="0"/>
                <a:ea typeface="SF Pro Light" pitchFamily="2" charset="0"/>
                <a:cs typeface="SF Pro Light" pitchFamily="2" charset="0"/>
              </a:rPr>
              <a:t>?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13F906-1846-30CE-9724-4A33A86325DE}"/>
              </a:ext>
            </a:extLst>
          </p:cNvPr>
          <p:cNvSpPr txBox="1"/>
          <p:nvPr/>
        </p:nvSpPr>
        <p:spPr>
          <a:xfrm>
            <a:off x="7540550" y="5676720"/>
            <a:ext cx="1992321" cy="15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How will you deliver and communicate the value</a:t>
            </a:r>
            <a:r>
              <a:rPr kumimoji="1" lang="en" altLang="ja-US" sz="1600" dirty="0">
                <a:latin typeface="SF Pro Light" pitchFamily="2" charset="0"/>
                <a:ea typeface="SF Pro Light" pitchFamily="2" charset="0"/>
                <a:cs typeface="SF Pro Light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1625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820F8-F23E-7287-B7FA-E335CE952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F1C99E-55F5-E058-CAEF-EDBE01444722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0ED8BE-96B0-E432-1C89-F7AA9C788030}"/>
              </a:ext>
            </a:extLst>
          </p:cNvPr>
          <p:cNvSpPr txBox="1"/>
          <p:nvPr/>
        </p:nvSpPr>
        <p:spPr>
          <a:xfrm>
            <a:off x="535984" y="997681"/>
            <a:ext cx="11356570" cy="420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Who are your target customers, and what is their key purchase driver?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specific value will you provide to them, and how does it stand out in the market?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deliver and communicate this value effectively?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32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EAD2D-F5C4-459B-EEBE-02A87832E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50B418-1CBE-1A0A-EA88-D8E1905CA4E5}"/>
              </a:ext>
            </a:extLst>
          </p:cNvPr>
          <p:cNvSpPr txBox="1"/>
          <p:nvPr/>
        </p:nvSpPr>
        <p:spPr>
          <a:xfrm>
            <a:off x="4519735" y="4368512"/>
            <a:ext cx="3389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8. Differentiation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903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26289-811A-676B-6852-AEBD6DEF3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D3D1F7C-6FF9-1AFF-0D7D-3A288081BB47}"/>
              </a:ext>
            </a:extLst>
          </p:cNvPr>
          <p:cNvSpPr txBox="1"/>
          <p:nvPr/>
        </p:nvSpPr>
        <p:spPr>
          <a:xfrm>
            <a:off x="4765491" y="881091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Differentiation Matrix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0411D-F53D-AE83-1AEF-BF58E898CFD9}"/>
              </a:ext>
            </a:extLst>
          </p:cNvPr>
          <p:cNvSpPr txBox="1"/>
          <p:nvPr/>
        </p:nvSpPr>
        <p:spPr>
          <a:xfrm>
            <a:off x="5730164" y="205642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Benefit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E285C9-51D8-B63A-5BBB-91710E3BD2AD}"/>
              </a:ext>
            </a:extLst>
          </p:cNvPr>
          <p:cNvSpPr txBox="1"/>
          <p:nvPr/>
        </p:nvSpPr>
        <p:spPr>
          <a:xfrm>
            <a:off x="4968318" y="265571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Low</a:t>
            </a:r>
            <a:endParaRPr kumimoji="1" lang="ja-JP" altLang="en-US" sz="16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83CC2D7-D733-408D-FD83-789C5D367141}"/>
              </a:ext>
            </a:extLst>
          </p:cNvPr>
          <p:cNvSpPr txBox="1"/>
          <p:nvPr/>
        </p:nvSpPr>
        <p:spPr>
          <a:xfrm>
            <a:off x="6850981" y="265571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High</a:t>
            </a:r>
            <a:endParaRPr kumimoji="1" lang="ja-JP" altLang="en-US" sz="16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2BF4CB-50B4-75DF-03F7-04DF8594549C}"/>
              </a:ext>
            </a:extLst>
          </p:cNvPr>
          <p:cNvSpPr txBox="1"/>
          <p:nvPr/>
        </p:nvSpPr>
        <p:spPr>
          <a:xfrm>
            <a:off x="4807068" y="581771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Useless</a:t>
            </a:r>
            <a:endParaRPr kumimoji="1" lang="ja-JP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032EBB-2287-D8D0-B8FF-2A9C06A5F393}"/>
              </a:ext>
            </a:extLst>
          </p:cNvPr>
          <p:cNvSpPr txBox="1"/>
          <p:nvPr/>
        </p:nvSpPr>
        <p:spPr>
          <a:xfrm>
            <a:off x="4909265" y="387610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Rare</a:t>
            </a:r>
            <a:endParaRPr kumimoji="1" lang="ja-JP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E8DBCC-5BD9-FC58-BB69-15EE3AADE988}"/>
              </a:ext>
            </a:extLst>
          </p:cNvPr>
          <p:cNvSpPr txBox="1"/>
          <p:nvPr/>
        </p:nvSpPr>
        <p:spPr>
          <a:xfrm>
            <a:off x="6293136" y="3893445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Differentiation</a:t>
            </a:r>
            <a:endParaRPr kumimoji="1" lang="ja-JP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5C2E0B-4110-D648-181E-F47AB898E277}"/>
              </a:ext>
            </a:extLst>
          </p:cNvPr>
          <p:cNvSpPr txBox="1"/>
          <p:nvPr/>
        </p:nvSpPr>
        <p:spPr>
          <a:xfrm>
            <a:off x="6330807" y="5817716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Commodities</a:t>
            </a:r>
            <a:endParaRPr kumimoji="1" lang="ja-JP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075A855-F870-6143-D50A-D76D73C8ACC9}"/>
              </a:ext>
            </a:extLst>
          </p:cNvPr>
          <p:cNvSpPr txBox="1"/>
          <p:nvPr/>
        </p:nvSpPr>
        <p:spPr>
          <a:xfrm>
            <a:off x="2163062" y="4751588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Uniqueness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E4605AC-27DE-F058-9911-11F9CB8CE2A2}"/>
              </a:ext>
            </a:extLst>
          </p:cNvPr>
          <p:cNvSpPr txBox="1"/>
          <p:nvPr/>
        </p:nvSpPr>
        <p:spPr>
          <a:xfrm>
            <a:off x="3606086" y="5817716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Low</a:t>
            </a:r>
            <a:endParaRPr kumimoji="1" lang="ja-JP" altLang="en-US" sz="16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F90A56D-3287-2D5B-9CDD-9C10563D2809}"/>
              </a:ext>
            </a:extLst>
          </p:cNvPr>
          <p:cNvSpPr txBox="1"/>
          <p:nvPr/>
        </p:nvSpPr>
        <p:spPr>
          <a:xfrm>
            <a:off x="3578441" y="3910367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High</a:t>
            </a:r>
            <a:endParaRPr kumimoji="1" lang="ja-JP" altLang="en-US" sz="160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0C60ED-9B26-A363-1ECE-EBB66AF92E6E}"/>
              </a:ext>
            </a:extLst>
          </p:cNvPr>
          <p:cNvSpPr/>
          <p:nvPr/>
        </p:nvSpPr>
        <p:spPr>
          <a:xfrm>
            <a:off x="4307337" y="3126386"/>
            <a:ext cx="3813864" cy="38138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BC201ED-2103-20BB-DAD7-C815C8DB0938}"/>
              </a:ext>
            </a:extLst>
          </p:cNvPr>
          <p:cNvCxnSpPr>
            <a:stCxn id="20" idx="0"/>
          </p:cNvCxnSpPr>
          <p:nvPr/>
        </p:nvCxnSpPr>
        <p:spPr>
          <a:xfrm flipH="1">
            <a:off x="6208820" y="3126386"/>
            <a:ext cx="5449" cy="38138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BC1E5FA-C3C6-0973-D5AC-04EC0CB881CD}"/>
              </a:ext>
            </a:extLst>
          </p:cNvPr>
          <p:cNvCxnSpPr>
            <a:stCxn id="20" idx="1"/>
            <a:endCxn id="20" idx="3"/>
          </p:cNvCxnSpPr>
          <p:nvPr/>
        </p:nvCxnSpPr>
        <p:spPr>
          <a:xfrm>
            <a:off x="4307337" y="5033318"/>
            <a:ext cx="38138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77CE535-15F0-A3B9-7D2B-209A6966687B}"/>
              </a:ext>
            </a:extLst>
          </p:cNvPr>
          <p:cNvSpPr txBox="1"/>
          <p:nvPr/>
        </p:nvSpPr>
        <p:spPr>
          <a:xfrm>
            <a:off x="3428586" y="7715479"/>
            <a:ext cx="5423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Differentiation = High Benefit x High Uniqueness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33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4A3F-001A-D7BB-C056-1F4D9D31A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161692-8D73-7324-D4D3-58C63A4BBEC9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866B883-8539-C9CA-16A0-3F62C112CAC7}"/>
              </a:ext>
            </a:extLst>
          </p:cNvPr>
          <p:cNvSpPr txBox="1"/>
          <p:nvPr/>
        </p:nvSpPr>
        <p:spPr>
          <a:xfrm>
            <a:off x="535984" y="997681"/>
            <a:ext cx="11356570" cy="6515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benefit does your product or service provide?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enhance or increase this benefit?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the uniqueness of your product or service?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Does your uniqueness reflect your own identity?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make your product or service more unique?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Do the benefit and uniqueness address your customers’ needs or wants?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makes your product or service difficult for competitors to copy?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63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0DF29-BC8F-2F4A-8485-5BDA6B85E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733691-DD15-5E95-9817-AA35A23FC9C2}"/>
              </a:ext>
            </a:extLst>
          </p:cNvPr>
          <p:cNvSpPr txBox="1"/>
          <p:nvPr/>
        </p:nvSpPr>
        <p:spPr>
          <a:xfrm>
            <a:off x="3939448" y="4368512"/>
            <a:ext cx="4549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9. Basic Business Cycle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256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43377-0D1C-5ECD-43DD-D65966E4A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83817A5-9F77-404D-5E3D-30D22D34982B}"/>
              </a:ext>
            </a:extLst>
          </p:cNvPr>
          <p:cNvSpPr txBox="1"/>
          <p:nvPr/>
        </p:nvSpPr>
        <p:spPr>
          <a:xfrm>
            <a:off x="4878807" y="1289055"/>
            <a:ext cx="2670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Basic Business Cycle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5EA45D3-7954-50DF-C500-3DC231A4D54A}"/>
              </a:ext>
            </a:extLst>
          </p:cNvPr>
          <p:cNvCxnSpPr>
            <a:cxnSpLocks/>
          </p:cNvCxnSpPr>
          <p:nvPr/>
        </p:nvCxnSpPr>
        <p:spPr>
          <a:xfrm>
            <a:off x="6271987" y="4997210"/>
            <a:ext cx="1" cy="10176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58FEBDE-D6A3-1465-DA1D-8DF31B57DB56}"/>
              </a:ext>
            </a:extLst>
          </p:cNvPr>
          <p:cNvSpPr txBox="1"/>
          <p:nvPr/>
        </p:nvSpPr>
        <p:spPr>
          <a:xfrm>
            <a:off x="4563027" y="6078313"/>
            <a:ext cx="341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Feedback / Customer Insight</a:t>
            </a:r>
          </a:p>
        </p:txBody>
      </p:sp>
      <p:sp>
        <p:nvSpPr>
          <p:cNvPr id="40" name="円/楕円 39">
            <a:extLst>
              <a:ext uri="{FF2B5EF4-FFF2-40B4-BE49-F238E27FC236}">
                <a16:creationId xmlns:a16="http://schemas.microsoft.com/office/drawing/2014/main" id="{BC663546-186D-3B08-99DD-EEA3844D5DC3}"/>
              </a:ext>
            </a:extLst>
          </p:cNvPr>
          <p:cNvSpPr/>
          <p:nvPr/>
        </p:nvSpPr>
        <p:spPr>
          <a:xfrm>
            <a:off x="8359519" y="3994733"/>
            <a:ext cx="1332325" cy="133232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93687AB5-EA7A-A807-2B8F-EBC1A443A271}"/>
              </a:ext>
            </a:extLst>
          </p:cNvPr>
          <p:cNvCxnSpPr/>
          <p:nvPr/>
        </p:nvCxnSpPr>
        <p:spPr>
          <a:xfrm>
            <a:off x="4185936" y="4309455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47D77ACC-4FDF-0CF0-A5F2-14ED1EE2F062}"/>
              </a:ext>
            </a:extLst>
          </p:cNvPr>
          <p:cNvCxnSpPr/>
          <p:nvPr/>
        </p:nvCxnSpPr>
        <p:spPr>
          <a:xfrm>
            <a:off x="6020750" y="4309455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6597415D-60C9-27B6-55FF-FCB56046869C}"/>
              </a:ext>
            </a:extLst>
          </p:cNvPr>
          <p:cNvCxnSpPr/>
          <p:nvPr/>
        </p:nvCxnSpPr>
        <p:spPr>
          <a:xfrm>
            <a:off x="7857039" y="4309455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C184C55B-4685-32DF-3330-CD05136CBE4D}"/>
              </a:ext>
            </a:extLst>
          </p:cNvPr>
          <p:cNvCxnSpPr>
            <a:cxnSpLocks/>
          </p:cNvCxnSpPr>
          <p:nvPr/>
        </p:nvCxnSpPr>
        <p:spPr>
          <a:xfrm flipH="1">
            <a:off x="6020750" y="4996604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4493A662-C0E4-EF9E-0B68-E1C47B47DE57}"/>
              </a:ext>
            </a:extLst>
          </p:cNvPr>
          <p:cNvCxnSpPr>
            <a:cxnSpLocks/>
          </p:cNvCxnSpPr>
          <p:nvPr/>
        </p:nvCxnSpPr>
        <p:spPr>
          <a:xfrm flipH="1">
            <a:off x="4185936" y="4996604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8C0EAA22-2703-1C5A-D361-7AD938B3E735}"/>
              </a:ext>
            </a:extLst>
          </p:cNvPr>
          <p:cNvCxnSpPr>
            <a:cxnSpLocks/>
          </p:cNvCxnSpPr>
          <p:nvPr/>
        </p:nvCxnSpPr>
        <p:spPr>
          <a:xfrm flipH="1">
            <a:off x="7857039" y="4996604"/>
            <a:ext cx="50248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C87BBEE-CCB8-976B-88EF-F72BB45D3CC9}"/>
              </a:ext>
            </a:extLst>
          </p:cNvPr>
          <p:cNvSpPr/>
          <p:nvPr/>
        </p:nvSpPr>
        <p:spPr>
          <a:xfrm>
            <a:off x="2853603" y="3994733"/>
            <a:ext cx="1332333" cy="13323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D543D65-0B7E-2C75-C8E3-4B88B4E6F143}"/>
              </a:ext>
            </a:extLst>
          </p:cNvPr>
          <p:cNvSpPr/>
          <p:nvPr/>
        </p:nvSpPr>
        <p:spPr>
          <a:xfrm>
            <a:off x="4688417" y="3994733"/>
            <a:ext cx="1332333" cy="13323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47E1E4C-B04A-D555-DABE-57A5B5296F8E}"/>
              </a:ext>
            </a:extLst>
          </p:cNvPr>
          <p:cNvSpPr/>
          <p:nvPr/>
        </p:nvSpPr>
        <p:spPr>
          <a:xfrm>
            <a:off x="6524705" y="3994733"/>
            <a:ext cx="1332333" cy="13323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06EFBE4-5616-D381-DAED-9A059E9F81A4}"/>
              </a:ext>
            </a:extLst>
          </p:cNvPr>
          <p:cNvSpPr txBox="1"/>
          <p:nvPr/>
        </p:nvSpPr>
        <p:spPr>
          <a:xfrm>
            <a:off x="3030693" y="4476230"/>
            <a:ext cx="97815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Create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F9B322C-C022-7158-84AA-E3FF455CDA2E}"/>
              </a:ext>
            </a:extLst>
          </p:cNvPr>
          <p:cNvSpPr txBox="1"/>
          <p:nvPr/>
        </p:nvSpPr>
        <p:spPr>
          <a:xfrm>
            <a:off x="4940849" y="4476230"/>
            <a:ext cx="82747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Make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EED0FD7-D79E-9385-B793-A445CCD21A6D}"/>
              </a:ext>
            </a:extLst>
          </p:cNvPr>
          <p:cNvSpPr txBox="1"/>
          <p:nvPr/>
        </p:nvSpPr>
        <p:spPr>
          <a:xfrm>
            <a:off x="6908584" y="4476230"/>
            <a:ext cx="56457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Sell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FF85B02-FFCA-7FAC-0DA7-3715141B6B8D}"/>
              </a:ext>
            </a:extLst>
          </p:cNvPr>
          <p:cNvSpPr txBox="1"/>
          <p:nvPr/>
        </p:nvSpPr>
        <p:spPr>
          <a:xfrm>
            <a:off x="8330621" y="4476230"/>
            <a:ext cx="139012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Customers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7CB5B74-1EED-DF87-85D4-6F8CA27B1AAF}"/>
              </a:ext>
            </a:extLst>
          </p:cNvPr>
          <p:cNvSpPr txBox="1"/>
          <p:nvPr/>
        </p:nvSpPr>
        <p:spPr>
          <a:xfrm>
            <a:off x="4310478" y="2825441"/>
            <a:ext cx="392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" altLang="ja-JP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Product / Service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B9EB2B10-D7CF-05AB-C6A2-B8B7358307B3}"/>
              </a:ext>
            </a:extLst>
          </p:cNvPr>
          <p:cNvCxnSpPr>
            <a:cxnSpLocks/>
          </p:cNvCxnSpPr>
          <p:nvPr/>
        </p:nvCxnSpPr>
        <p:spPr>
          <a:xfrm>
            <a:off x="6277235" y="3281655"/>
            <a:ext cx="1" cy="10176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C2A87C7-C9AE-E74C-D410-6CAA9E13CE99}"/>
              </a:ext>
            </a:extLst>
          </p:cNvPr>
          <p:cNvSpPr txBox="1"/>
          <p:nvPr/>
        </p:nvSpPr>
        <p:spPr>
          <a:xfrm>
            <a:off x="3496216" y="7632627"/>
            <a:ext cx="5436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Successful teams are running this cycle quickly.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55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23DF4-0CF2-2629-18E7-4DA27C743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D13209-E083-0964-70A7-6437F1310994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4BDB12-981B-35D0-3BCA-4770392CDBDD}"/>
              </a:ext>
            </a:extLst>
          </p:cNvPr>
          <p:cNvSpPr txBox="1"/>
          <p:nvPr/>
        </p:nvSpPr>
        <p:spPr>
          <a:xfrm>
            <a:off x="535984" y="997681"/>
            <a:ext cx="11356570" cy="6054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are the specific activities in each step of Create, Make, and Sell in your business?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Which step among Create, Make, and Sell is relatively weak?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strengthen 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can you do to improve the coordination among Create, Make, and Sell?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do you gather feedback from customers?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can you do to speed up the cycle of Create, Make, and Sell?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6380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53A5B-204F-528E-2A3F-B5A717676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E9D01-A4D8-488D-CAA9-42CF9CEB5F34}"/>
              </a:ext>
            </a:extLst>
          </p:cNvPr>
          <p:cNvSpPr txBox="1"/>
          <p:nvPr/>
        </p:nvSpPr>
        <p:spPr>
          <a:xfrm>
            <a:off x="4508514" y="4368512"/>
            <a:ext cx="3411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10. Marketing 4P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0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67A60-EEB3-9BEA-4FCE-A04C73334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10EFF32-6125-0124-19B9-47F1E77066F4}"/>
              </a:ext>
            </a:extLst>
          </p:cNvPr>
          <p:cNvSpPr txBox="1"/>
          <p:nvPr/>
        </p:nvSpPr>
        <p:spPr>
          <a:xfrm>
            <a:off x="4328173" y="2473003"/>
            <a:ext cx="3815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 Three Steps to Create Space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ホームベース 3">
            <a:extLst>
              <a:ext uri="{FF2B5EF4-FFF2-40B4-BE49-F238E27FC236}">
                <a16:creationId xmlns:a16="http://schemas.microsoft.com/office/drawing/2014/main" id="{D3E1D194-1410-8E68-C930-415E3749AC4C}"/>
              </a:ext>
            </a:extLst>
          </p:cNvPr>
          <p:cNvSpPr/>
          <p:nvPr/>
        </p:nvSpPr>
        <p:spPr>
          <a:xfrm>
            <a:off x="3213130" y="4660900"/>
            <a:ext cx="1789769" cy="1384099"/>
          </a:xfrm>
          <a:prstGeom prst="homePlate">
            <a:avLst>
              <a:gd name="adj" fmla="val 3055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82DBB5-37E4-6F9B-192D-8260B8203D3A}"/>
              </a:ext>
            </a:extLst>
          </p:cNvPr>
          <p:cNvSpPr txBox="1"/>
          <p:nvPr/>
        </p:nvSpPr>
        <p:spPr>
          <a:xfrm>
            <a:off x="3290024" y="4886923"/>
            <a:ext cx="1413198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Lay everything out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8" name="ホームベース 7">
            <a:extLst>
              <a:ext uri="{FF2B5EF4-FFF2-40B4-BE49-F238E27FC236}">
                <a16:creationId xmlns:a16="http://schemas.microsoft.com/office/drawing/2014/main" id="{5C831C21-9D28-C109-902D-8D974965E6CE}"/>
              </a:ext>
            </a:extLst>
          </p:cNvPr>
          <p:cNvSpPr/>
          <p:nvPr/>
        </p:nvSpPr>
        <p:spPr>
          <a:xfrm>
            <a:off x="5341023" y="4651958"/>
            <a:ext cx="1789769" cy="1384099"/>
          </a:xfrm>
          <a:prstGeom prst="homePlate">
            <a:avLst>
              <a:gd name="adj" fmla="val 3055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B0E34C-908C-4082-5F5A-D4B1CD6CD9CC}"/>
              </a:ext>
            </a:extLst>
          </p:cNvPr>
          <p:cNvSpPr txBox="1"/>
          <p:nvPr/>
        </p:nvSpPr>
        <p:spPr>
          <a:xfrm>
            <a:off x="5379470" y="4741168"/>
            <a:ext cx="1413198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Choose only what you truly need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ホームベース 15">
            <a:extLst>
              <a:ext uri="{FF2B5EF4-FFF2-40B4-BE49-F238E27FC236}">
                <a16:creationId xmlns:a16="http://schemas.microsoft.com/office/drawing/2014/main" id="{99533255-D7DD-9D36-0127-B379A2FE3BA5}"/>
              </a:ext>
            </a:extLst>
          </p:cNvPr>
          <p:cNvSpPr/>
          <p:nvPr/>
        </p:nvSpPr>
        <p:spPr>
          <a:xfrm>
            <a:off x="7468917" y="4660900"/>
            <a:ext cx="1789769" cy="1384099"/>
          </a:xfrm>
          <a:prstGeom prst="homePlate">
            <a:avLst>
              <a:gd name="adj" fmla="val 3055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A120ECF-76A0-49A9-3257-B81DC1FDE343}"/>
              </a:ext>
            </a:extLst>
          </p:cNvPr>
          <p:cNvSpPr txBox="1"/>
          <p:nvPr/>
        </p:nvSpPr>
        <p:spPr>
          <a:xfrm>
            <a:off x="7580309" y="5017455"/>
            <a:ext cx="141319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Let go of the rest</a:t>
            </a:r>
          </a:p>
        </p:txBody>
      </p:sp>
    </p:spTree>
    <p:extLst>
      <p:ext uri="{BB962C8B-B14F-4D97-AF65-F5344CB8AC3E}">
        <p14:creationId xmlns:p14="http://schemas.microsoft.com/office/powerpoint/2010/main" val="24403000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052E-B8AE-956D-BB23-A54894B64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43DA25-55B5-A573-B4DC-64DD687F3855}"/>
              </a:ext>
            </a:extLst>
          </p:cNvPr>
          <p:cNvSpPr txBox="1"/>
          <p:nvPr/>
        </p:nvSpPr>
        <p:spPr>
          <a:xfrm>
            <a:off x="5320671" y="1844321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Marketing 4P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6BBE33-8B1F-DE66-1D73-799F6997F2DC}"/>
              </a:ext>
            </a:extLst>
          </p:cNvPr>
          <p:cNvSpPr/>
          <p:nvPr/>
        </p:nvSpPr>
        <p:spPr>
          <a:xfrm>
            <a:off x="3164900" y="4007203"/>
            <a:ext cx="1307393" cy="13073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0020C4-71F1-9C9F-4123-7FAF71599FCD}"/>
              </a:ext>
            </a:extLst>
          </p:cNvPr>
          <p:cNvSpPr txBox="1"/>
          <p:nvPr/>
        </p:nvSpPr>
        <p:spPr>
          <a:xfrm>
            <a:off x="3287039" y="4498809"/>
            <a:ext cx="1063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Product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59D6B6-71D0-6531-015A-A7DD6583621E}"/>
              </a:ext>
            </a:extLst>
          </p:cNvPr>
          <p:cNvSpPr/>
          <p:nvPr/>
        </p:nvSpPr>
        <p:spPr>
          <a:xfrm>
            <a:off x="4766448" y="4007203"/>
            <a:ext cx="1307393" cy="13073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B85EAD-7332-BF08-86B8-91A6D83C12F0}"/>
              </a:ext>
            </a:extLst>
          </p:cNvPr>
          <p:cNvSpPr txBox="1"/>
          <p:nvPr/>
        </p:nvSpPr>
        <p:spPr>
          <a:xfrm>
            <a:off x="5046484" y="4498809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Price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BF7F01-F9CA-72F9-A4E1-90C5BF4078DC}"/>
              </a:ext>
            </a:extLst>
          </p:cNvPr>
          <p:cNvSpPr/>
          <p:nvPr/>
        </p:nvSpPr>
        <p:spPr>
          <a:xfrm>
            <a:off x="6367996" y="4007203"/>
            <a:ext cx="1307393" cy="13073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AF929D-F1C2-8286-EB05-40AA31A6BA03}"/>
              </a:ext>
            </a:extLst>
          </p:cNvPr>
          <p:cNvSpPr txBox="1"/>
          <p:nvPr/>
        </p:nvSpPr>
        <p:spPr>
          <a:xfrm>
            <a:off x="6612766" y="4498809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Place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EB23C69-5E95-C50C-6104-543F61159510}"/>
              </a:ext>
            </a:extLst>
          </p:cNvPr>
          <p:cNvSpPr/>
          <p:nvPr/>
        </p:nvSpPr>
        <p:spPr>
          <a:xfrm>
            <a:off x="7969543" y="4007203"/>
            <a:ext cx="1307393" cy="13073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6AFE7C-672A-6075-60C7-2A39BDB51AE4}"/>
              </a:ext>
            </a:extLst>
          </p:cNvPr>
          <p:cNvSpPr txBox="1"/>
          <p:nvPr/>
        </p:nvSpPr>
        <p:spPr>
          <a:xfrm>
            <a:off x="7957831" y="449880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Promotion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907989-E1EE-E0C3-6C41-87C5BF2032EB}"/>
              </a:ext>
            </a:extLst>
          </p:cNvPr>
          <p:cNvSpPr txBox="1"/>
          <p:nvPr/>
        </p:nvSpPr>
        <p:spPr>
          <a:xfrm>
            <a:off x="3987773" y="6316499"/>
            <a:ext cx="4466287" cy="1701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Simple Product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Simple Pricing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Simple Place (Distribution)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Simple Promotion (Communication)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2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B8670-0A57-AEDD-7486-51AC33926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9F4661-7A8F-B678-CF0F-7B3B752AE9C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6EBEEF-B171-C95E-A64F-4E0D9D8DFFBC}"/>
              </a:ext>
            </a:extLst>
          </p:cNvPr>
          <p:cNvSpPr txBox="1"/>
          <p:nvPr/>
        </p:nvSpPr>
        <p:spPr>
          <a:xfrm>
            <a:off x="535984" y="997681"/>
            <a:ext cx="11356570" cy="7900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your product or service?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Why would your customers want or need the product or service?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a clear and simple price that reflects the value of your product or service?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message does your pricing communicate to your customers?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Where do your customers prefer to shop, and how can you make your product or service available there?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brand image do you want to create in the minds of your customers? What do you need to communicate to build that image?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Which promotional or communication channels will best reach your customers?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40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DE16F-8338-6D5B-CE99-3AA62D508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3DC836-94EA-2502-1206-EB5E2515390F}"/>
              </a:ext>
            </a:extLst>
          </p:cNvPr>
          <p:cNvSpPr txBox="1"/>
          <p:nvPr/>
        </p:nvSpPr>
        <p:spPr>
          <a:xfrm>
            <a:off x="4701676" y="4368512"/>
            <a:ext cx="3025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11. Operations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97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E6970-7A1B-BF98-F879-C404C6F20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27DD01-E837-2E59-0055-D1141ADF4B0A}"/>
              </a:ext>
            </a:extLst>
          </p:cNvPr>
          <p:cNvSpPr txBox="1"/>
          <p:nvPr/>
        </p:nvSpPr>
        <p:spPr>
          <a:xfrm>
            <a:off x="3338321" y="995962"/>
            <a:ext cx="5751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Three Elements of Operational Improvement 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9F939977-DB3E-D98C-70EB-8DFD8972BC57}"/>
              </a:ext>
            </a:extLst>
          </p:cNvPr>
          <p:cNvSpPr/>
          <p:nvPr/>
        </p:nvSpPr>
        <p:spPr>
          <a:xfrm>
            <a:off x="3944080" y="2385422"/>
            <a:ext cx="1681722" cy="16817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Process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67D1F386-5693-8103-B17C-00C935C16719}"/>
              </a:ext>
            </a:extLst>
          </p:cNvPr>
          <p:cNvSpPr/>
          <p:nvPr/>
        </p:nvSpPr>
        <p:spPr>
          <a:xfrm>
            <a:off x="3944080" y="4314714"/>
            <a:ext cx="1681722" cy="16817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6BE93DE0-1FEF-77F4-26F2-347C5DC67E43}"/>
              </a:ext>
            </a:extLst>
          </p:cNvPr>
          <p:cNvSpPr/>
          <p:nvPr/>
        </p:nvSpPr>
        <p:spPr>
          <a:xfrm>
            <a:off x="3944080" y="6244006"/>
            <a:ext cx="1681722" cy="168172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People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B1145A0-170E-CE7C-3E5B-6D2667394245}"/>
              </a:ext>
            </a:extLst>
          </p:cNvPr>
          <p:cNvSpPr txBox="1"/>
          <p:nvPr/>
        </p:nvSpPr>
        <p:spPr>
          <a:xfrm>
            <a:off x="4056063" y="4986298"/>
            <a:ext cx="147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Technology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539D733-351C-45E4-CEA9-AFFBBAB08E4A}"/>
              </a:ext>
            </a:extLst>
          </p:cNvPr>
          <p:cNvSpPr txBox="1"/>
          <p:nvPr/>
        </p:nvSpPr>
        <p:spPr>
          <a:xfrm>
            <a:off x="5826989" y="2385422"/>
            <a:ext cx="2430474" cy="1522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Analysis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Resolve Bottlenecks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Flow and Rhythm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Eliminate Wastes</a:t>
            </a:r>
            <a:endParaRPr kumimoji="1" lang="ja-US" altLang="en-US" sz="1600" dirty="0">
              <a:latin typeface="Century Gothic" panose="020B0502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667B3B2-56B1-1B9A-894D-7FC3A3CD8631}"/>
              </a:ext>
            </a:extLst>
          </p:cNvPr>
          <p:cNvSpPr txBox="1"/>
          <p:nvPr/>
        </p:nvSpPr>
        <p:spPr>
          <a:xfrm>
            <a:off x="5826989" y="4314714"/>
            <a:ext cx="1656223" cy="1153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Investment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Innovation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Automation</a:t>
            </a:r>
            <a:endParaRPr kumimoji="1" lang="ja-US" altLang="en-US" sz="1600" dirty="0">
              <a:latin typeface="Century Gothic" panose="020B0502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0F9608-5195-6CF5-EBE3-71B6D0DE6BC8}"/>
              </a:ext>
            </a:extLst>
          </p:cNvPr>
          <p:cNvSpPr txBox="1"/>
          <p:nvPr/>
        </p:nvSpPr>
        <p:spPr>
          <a:xfrm>
            <a:off x="5826989" y="6244006"/>
            <a:ext cx="2383986" cy="1522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Training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Manual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Empowerment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ja-US" sz="1600" dirty="0">
                <a:latin typeface="Century Gothic" panose="020B0502020202020204" pitchFamily="34" charset="0"/>
              </a:rPr>
              <a:t>Culture &amp; Standard</a:t>
            </a:r>
          </a:p>
        </p:txBody>
      </p:sp>
    </p:spTree>
    <p:extLst>
      <p:ext uri="{BB962C8B-B14F-4D97-AF65-F5344CB8AC3E}">
        <p14:creationId xmlns:p14="http://schemas.microsoft.com/office/powerpoint/2010/main" val="360992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8F3F4-76F2-22D8-1A55-4B75C7F28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5B742E-82AB-38E7-7A14-04640D726997}"/>
              </a:ext>
            </a:extLst>
          </p:cNvPr>
          <p:cNvSpPr txBox="1"/>
          <p:nvPr/>
        </p:nvSpPr>
        <p:spPr>
          <a:xfrm>
            <a:off x="535984" y="399247"/>
            <a:ext cx="11356570" cy="1639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3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3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3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22F4F4-174B-A604-DCDE-81324C7F1891}"/>
              </a:ext>
            </a:extLst>
          </p:cNvPr>
          <p:cNvSpPr txBox="1"/>
          <p:nvPr/>
        </p:nvSpPr>
        <p:spPr>
          <a:xfrm>
            <a:off x="535984" y="997681"/>
            <a:ext cx="11356570" cy="6515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Which metric is the most important for your business—quality, speed, or cost? How can you improve 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the biggest bottleneck in your process, and how can you resolve it?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create a more consistent flow and rhythm in your operations?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eliminate unnecessary processes, excess inventory, transportation or errors?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technology can you use to improve operations?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automate the processes or tasks?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training and education can you provide to improve team performance?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empower team members to make decisions and drive improvements?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operational culture and standards do you want to create? How will you build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a current problem in your operations? What is the root cause of the problem, and how can you eliminate it permanently?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208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3EDC4-F790-688E-5083-672ADEE58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65013C-EB26-1A92-6704-C38D950009E4}"/>
              </a:ext>
            </a:extLst>
          </p:cNvPr>
          <p:cNvSpPr txBox="1"/>
          <p:nvPr/>
        </p:nvSpPr>
        <p:spPr>
          <a:xfrm>
            <a:off x="3065811" y="4368512"/>
            <a:ext cx="6296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12. Marketing and Sales Process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92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84125-D9EC-F702-E3E7-0C8C7E26D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96E440-7D9A-E12B-2461-4CB27E33711B}"/>
              </a:ext>
            </a:extLst>
          </p:cNvPr>
          <p:cNvSpPr txBox="1"/>
          <p:nvPr/>
        </p:nvSpPr>
        <p:spPr>
          <a:xfrm>
            <a:off x="4361839" y="880632"/>
            <a:ext cx="3704860" cy="969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Marketing and Sales Process</a:t>
            </a:r>
          </a:p>
          <a:p>
            <a:pPr algn="ctr">
              <a:lnSpc>
                <a:spcPct val="150000"/>
              </a:lnSpc>
            </a:pPr>
            <a:r>
              <a:rPr kumimoji="1" lang="en-US" altLang="ja-US" sz="2000" dirty="0">
                <a:latin typeface="Century Gothic" panose="020B0502020202020204" pitchFamily="34" charset="0"/>
                <a:cs typeface="SF Pro Heavy" pitchFamily="2" charset="0"/>
              </a:rPr>
              <a:t>(ACEA Model)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ホームベース 12">
            <a:extLst>
              <a:ext uri="{FF2B5EF4-FFF2-40B4-BE49-F238E27FC236}">
                <a16:creationId xmlns:a16="http://schemas.microsoft.com/office/drawing/2014/main" id="{BDC016E7-A224-0907-3B7B-57464097D8A8}"/>
              </a:ext>
            </a:extLst>
          </p:cNvPr>
          <p:cNvSpPr/>
          <p:nvPr/>
        </p:nvSpPr>
        <p:spPr>
          <a:xfrm>
            <a:off x="2960882" y="2749265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Attention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A13C90A-DA15-CE20-83F2-A1B64E0CB5AB}"/>
              </a:ext>
            </a:extLst>
          </p:cNvPr>
          <p:cNvSpPr txBox="1"/>
          <p:nvPr/>
        </p:nvSpPr>
        <p:spPr>
          <a:xfrm>
            <a:off x="5095155" y="4204755"/>
            <a:ext cx="2114459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Provide logical reasons to buy your product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7CDCFB-924E-74CE-A843-99CAE003D2D6}"/>
              </a:ext>
            </a:extLst>
          </p:cNvPr>
          <p:cNvSpPr txBox="1"/>
          <p:nvPr/>
        </p:nvSpPr>
        <p:spPr>
          <a:xfrm>
            <a:off x="2887660" y="4204755"/>
            <a:ext cx="2084479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Make customers aware of your product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394B78-CB02-CA0A-A1CF-0AAD35A6996B}"/>
              </a:ext>
            </a:extLst>
          </p:cNvPr>
          <p:cNvSpPr txBox="1"/>
          <p:nvPr/>
        </p:nvSpPr>
        <p:spPr>
          <a:xfrm>
            <a:off x="7295286" y="4204755"/>
            <a:ext cx="2207494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Help customers make their final decision</a:t>
            </a:r>
          </a:p>
        </p:txBody>
      </p:sp>
      <p:sp>
        <p:nvSpPr>
          <p:cNvPr id="17" name="ホームベース 16">
            <a:extLst>
              <a:ext uri="{FF2B5EF4-FFF2-40B4-BE49-F238E27FC236}">
                <a16:creationId xmlns:a16="http://schemas.microsoft.com/office/drawing/2014/main" id="{532A83B1-D026-317F-9A38-29564D236485}"/>
              </a:ext>
            </a:extLst>
          </p:cNvPr>
          <p:cNvSpPr/>
          <p:nvPr/>
        </p:nvSpPr>
        <p:spPr>
          <a:xfrm>
            <a:off x="7363367" y="2749265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Action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3A1E7CB-36D3-4D58-48E8-87BE64E6F5BE}"/>
              </a:ext>
            </a:extLst>
          </p:cNvPr>
          <p:cNvSpPr txBox="1"/>
          <p:nvPr/>
        </p:nvSpPr>
        <p:spPr>
          <a:xfrm>
            <a:off x="2887660" y="5561567"/>
            <a:ext cx="2084479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Increase exposure and touchpoints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B2EFC7-9929-D93B-4FF7-A4A9169F8553}"/>
              </a:ext>
            </a:extLst>
          </p:cNvPr>
          <p:cNvSpPr txBox="1"/>
          <p:nvPr/>
        </p:nvSpPr>
        <p:spPr>
          <a:xfrm>
            <a:off x="5095155" y="6918379"/>
            <a:ext cx="2114459" cy="15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Build trust and relationships with customers</a:t>
            </a:r>
          </a:p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ja-US" sz="1600" dirty="0">
              <a:latin typeface="Century Gothic" panose="020B0502020202020204" pitchFamily="34" charset="0"/>
              <a:ea typeface="SF Pro Heavy" pitchFamily="2" charset="0"/>
              <a:cs typeface="SF Pro Heavy" pitchFamily="2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629AF8-9055-A0C0-B9A7-E943A7E15997}"/>
              </a:ext>
            </a:extLst>
          </p:cNvPr>
          <p:cNvSpPr txBox="1"/>
          <p:nvPr/>
        </p:nvSpPr>
        <p:spPr>
          <a:xfrm>
            <a:off x="7295286" y="5546644"/>
            <a:ext cx="2207494" cy="784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Make purchasing easier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1B1B847-B581-68CF-93C6-6446B48E6F81}"/>
              </a:ext>
            </a:extLst>
          </p:cNvPr>
          <p:cNvSpPr txBox="1"/>
          <p:nvPr/>
        </p:nvSpPr>
        <p:spPr>
          <a:xfrm>
            <a:off x="5095155" y="5561567"/>
            <a:ext cx="2114459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Appeal to customers’ emotional desires</a:t>
            </a:r>
          </a:p>
        </p:txBody>
      </p:sp>
      <p:sp>
        <p:nvSpPr>
          <p:cNvPr id="22" name="ホームベース 21">
            <a:extLst>
              <a:ext uri="{FF2B5EF4-FFF2-40B4-BE49-F238E27FC236}">
                <a16:creationId xmlns:a16="http://schemas.microsoft.com/office/drawing/2014/main" id="{5274FF22-56EC-2426-9949-8A392F36DA7C}"/>
              </a:ext>
            </a:extLst>
          </p:cNvPr>
          <p:cNvSpPr/>
          <p:nvPr/>
        </p:nvSpPr>
        <p:spPr>
          <a:xfrm>
            <a:off x="5172029" y="2749265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Consideration</a:t>
            </a:r>
          </a:p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and Emotion</a:t>
            </a:r>
          </a:p>
        </p:txBody>
      </p:sp>
    </p:spTree>
    <p:extLst>
      <p:ext uri="{BB962C8B-B14F-4D97-AF65-F5344CB8AC3E}">
        <p14:creationId xmlns:p14="http://schemas.microsoft.com/office/powerpoint/2010/main" val="29414548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F00166-9F2D-D7BC-B17F-0688EE5E6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F1361D-CE5F-1E16-7223-DF676468C80C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41EC736-5D74-AB5D-B328-EDE888BACE3E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increase exposure and create more touchpoints with customers?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build and strengthen relationship with customers?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clearly and effectively communicate the value of your product?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appeal to customers’ emotional desires?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proposals or incentives can encourage customers to take action?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simplify the purchasing process for customers?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7921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8B7BF-9910-483D-8E97-C42CA39B7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B889F6-D5B2-C718-DAC2-FF60142D0B9B}"/>
              </a:ext>
            </a:extLst>
          </p:cNvPr>
          <p:cNvSpPr txBox="1"/>
          <p:nvPr/>
        </p:nvSpPr>
        <p:spPr>
          <a:xfrm>
            <a:off x="4690455" y="4368512"/>
            <a:ext cx="3047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13. Action Plan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0464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16CA9-5538-77B3-D22C-86A5CB47D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E9A485-7391-BBFA-E04B-2138D2663447}"/>
              </a:ext>
            </a:extLst>
          </p:cNvPr>
          <p:cNvSpPr txBox="1"/>
          <p:nvPr/>
        </p:nvSpPr>
        <p:spPr>
          <a:xfrm>
            <a:off x="4204503" y="1289153"/>
            <a:ext cx="4092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Six Elements for Action Planning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D46B7B-DB11-1E2F-9C53-CF51669DAB8C}"/>
              </a:ext>
            </a:extLst>
          </p:cNvPr>
          <p:cNvSpPr/>
          <p:nvPr/>
        </p:nvSpPr>
        <p:spPr>
          <a:xfrm>
            <a:off x="7457273" y="2968052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Priority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1697BA-3EC9-9CE0-119F-D6B1078D9905}"/>
              </a:ext>
            </a:extLst>
          </p:cNvPr>
          <p:cNvSpPr/>
          <p:nvPr/>
        </p:nvSpPr>
        <p:spPr>
          <a:xfrm>
            <a:off x="5269041" y="2968052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Purpose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93DF30B-405F-EFA2-ACFA-B455B54426C9}"/>
              </a:ext>
            </a:extLst>
          </p:cNvPr>
          <p:cNvSpPr/>
          <p:nvPr/>
        </p:nvSpPr>
        <p:spPr>
          <a:xfrm>
            <a:off x="3080809" y="2968052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Task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549BA3-34CB-7225-A631-2782AAF2C74E}"/>
              </a:ext>
            </a:extLst>
          </p:cNvPr>
          <p:cNvSpPr/>
          <p:nvPr/>
        </p:nvSpPr>
        <p:spPr>
          <a:xfrm>
            <a:off x="5269043" y="5201587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Deadline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4E0695-0DB6-7F41-7E05-CD71CE57586B}"/>
              </a:ext>
            </a:extLst>
          </p:cNvPr>
          <p:cNvSpPr/>
          <p:nvPr/>
        </p:nvSpPr>
        <p:spPr>
          <a:xfrm>
            <a:off x="7457273" y="5201587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Outcome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595CD3-83AD-7200-9658-90FFABDEE7F9}"/>
              </a:ext>
            </a:extLst>
          </p:cNvPr>
          <p:cNvSpPr/>
          <p:nvPr/>
        </p:nvSpPr>
        <p:spPr>
          <a:xfrm>
            <a:off x="3080809" y="5201587"/>
            <a:ext cx="1963712" cy="19637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US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Owner</a:t>
            </a:r>
            <a:endParaRPr kumimoji="1" lang="ja-US" altLang="en-US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7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32E75-AEB2-EAF0-0BBD-B376A12E5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5EE9B4-C8C8-151D-8F71-13C409847D1E}"/>
              </a:ext>
            </a:extLst>
          </p:cNvPr>
          <p:cNvSpPr txBox="1"/>
          <p:nvPr/>
        </p:nvSpPr>
        <p:spPr>
          <a:xfrm>
            <a:off x="535984" y="399247"/>
            <a:ext cx="11356570" cy="59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935BB5-9604-CCE8-A528-5F7903AADA15}"/>
              </a:ext>
            </a:extLst>
          </p:cNvPr>
          <p:cNvSpPr txBox="1"/>
          <p:nvPr/>
        </p:nvSpPr>
        <p:spPr>
          <a:xfrm>
            <a:off x="535984" y="997681"/>
            <a:ext cx="11356570" cy="2822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do you think creating space will change your business or life?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would your ideal state look like after creating space?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In which areas do you want to create space?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specific actions will you take to create space?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5269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7C10C-C4C6-5001-BA2D-7785EEA8F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C68FE00-0626-7779-0214-45063ACDCB8F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89F2BE1-693B-7359-43E0-EC58B30F601C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Task: What tasks need to be completed?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Purpose: What is the purpose of each task? Why is it necessary?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Priority: What is the priority of each task? Assign priority levels.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Owner: Who is responsible for completing each task?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Deadline: By when must each task be completed?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Outcome: What is the expected outcome of each task?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414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4451E-10D4-C074-D97B-2981FC6C6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C8C786-A06E-6E22-BBB1-955C372782F5}"/>
              </a:ext>
            </a:extLst>
          </p:cNvPr>
          <p:cNvSpPr txBox="1"/>
          <p:nvPr/>
        </p:nvSpPr>
        <p:spPr>
          <a:xfrm>
            <a:off x="4831519" y="4368512"/>
            <a:ext cx="276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14. Execution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024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5DDDA-DC6D-4BEE-03E3-C8BC57089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F77E2-54F5-8EDE-96E4-7F31013187F1}"/>
              </a:ext>
            </a:extLst>
          </p:cNvPr>
          <p:cNvSpPr txBox="1"/>
          <p:nvPr/>
        </p:nvSpPr>
        <p:spPr>
          <a:xfrm>
            <a:off x="4764192" y="140737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Daily Execution Cycle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EF19302-270D-6BF1-1FD6-031D80F81C85}"/>
              </a:ext>
            </a:extLst>
          </p:cNvPr>
          <p:cNvSpPr txBox="1"/>
          <p:nvPr/>
        </p:nvSpPr>
        <p:spPr>
          <a:xfrm>
            <a:off x="2960881" y="4909996"/>
            <a:ext cx="2084479" cy="78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Set priorities</a:t>
            </a:r>
            <a:b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</a:b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in the morning</a:t>
            </a:r>
            <a:endParaRPr kumimoji="1" lang="ja-US" altLang="en-US" sz="16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98CFBD-DE0F-8C38-896F-5C395CE224CA}"/>
              </a:ext>
            </a:extLst>
          </p:cNvPr>
          <p:cNvSpPr txBox="1"/>
          <p:nvPr/>
        </p:nvSpPr>
        <p:spPr>
          <a:xfrm>
            <a:off x="5172030" y="4909995"/>
            <a:ext cx="1905962" cy="153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Focus on priorities and take action during the day</a:t>
            </a:r>
            <a:endParaRPr kumimoji="1" lang="ja-US" altLang="en-US" sz="16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D4B2BA-FAB1-79B1-B06D-D2023273DA21}"/>
              </a:ext>
            </a:extLst>
          </p:cNvPr>
          <p:cNvSpPr txBox="1"/>
          <p:nvPr/>
        </p:nvSpPr>
        <p:spPr>
          <a:xfrm>
            <a:off x="7322170" y="4909995"/>
            <a:ext cx="2125678" cy="190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Reflect at the end of the day and identify improvements for tomorrow</a:t>
            </a:r>
            <a:endParaRPr kumimoji="1" lang="ja-US" altLang="en-US" sz="16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1B74FD-C9B9-B6CE-7BCA-1166F565535A}"/>
              </a:ext>
            </a:extLst>
          </p:cNvPr>
          <p:cNvSpPr txBox="1"/>
          <p:nvPr/>
        </p:nvSpPr>
        <p:spPr>
          <a:xfrm>
            <a:off x="4526947" y="8037935"/>
            <a:ext cx="337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Repeat this cycle every day.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68528C-1023-2039-8CED-F6E0377AE20F}"/>
              </a:ext>
            </a:extLst>
          </p:cNvPr>
          <p:cNvSpPr txBox="1"/>
          <p:nvPr/>
        </p:nvSpPr>
        <p:spPr>
          <a:xfrm>
            <a:off x="3356770" y="300136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Morning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E93C12-D041-2EC6-A6F9-FA955A70889F}"/>
              </a:ext>
            </a:extLst>
          </p:cNvPr>
          <p:cNvSpPr txBox="1"/>
          <p:nvPr/>
        </p:nvSpPr>
        <p:spPr>
          <a:xfrm>
            <a:off x="5768678" y="300136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Day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BB6DBCA-270A-59F2-B6B0-308FDA75488B}"/>
              </a:ext>
            </a:extLst>
          </p:cNvPr>
          <p:cNvSpPr txBox="1"/>
          <p:nvPr/>
        </p:nvSpPr>
        <p:spPr>
          <a:xfrm>
            <a:off x="7363368" y="3001364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End of the Day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7" name="ホームベース 16">
            <a:extLst>
              <a:ext uri="{FF2B5EF4-FFF2-40B4-BE49-F238E27FC236}">
                <a16:creationId xmlns:a16="http://schemas.microsoft.com/office/drawing/2014/main" id="{7DC16A86-37B4-1981-37B6-ADEC99EE2EEF}"/>
              </a:ext>
            </a:extLst>
          </p:cNvPr>
          <p:cNvSpPr/>
          <p:nvPr/>
        </p:nvSpPr>
        <p:spPr>
          <a:xfrm>
            <a:off x="2960882" y="3506816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Plan</a:t>
            </a:r>
          </a:p>
        </p:txBody>
      </p:sp>
      <p:sp>
        <p:nvSpPr>
          <p:cNvPr id="18" name="ホームベース 17">
            <a:extLst>
              <a:ext uri="{FF2B5EF4-FFF2-40B4-BE49-F238E27FC236}">
                <a16:creationId xmlns:a16="http://schemas.microsoft.com/office/drawing/2014/main" id="{CCD470B9-D9BA-9074-219E-9F19798301B9}"/>
              </a:ext>
            </a:extLst>
          </p:cNvPr>
          <p:cNvSpPr/>
          <p:nvPr/>
        </p:nvSpPr>
        <p:spPr>
          <a:xfrm>
            <a:off x="7363367" y="3506816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Reflect</a:t>
            </a:r>
          </a:p>
        </p:txBody>
      </p:sp>
      <p:sp>
        <p:nvSpPr>
          <p:cNvPr id="19" name="ホームベース 18">
            <a:extLst>
              <a:ext uri="{FF2B5EF4-FFF2-40B4-BE49-F238E27FC236}">
                <a16:creationId xmlns:a16="http://schemas.microsoft.com/office/drawing/2014/main" id="{22ABA4B8-29E1-4113-9F4B-AB6292E7AECF}"/>
              </a:ext>
            </a:extLst>
          </p:cNvPr>
          <p:cNvSpPr/>
          <p:nvPr/>
        </p:nvSpPr>
        <p:spPr>
          <a:xfrm>
            <a:off x="5172030" y="3506816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189461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331F8-AA7D-0075-121E-4743E8031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D1012B-D1B2-6F5F-666F-F30BFD20DA61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C5ABA9-41D3-8EDC-5E37-9BEF73478BA4}"/>
              </a:ext>
            </a:extLst>
          </p:cNvPr>
          <p:cNvSpPr txBox="1"/>
          <p:nvPr/>
        </p:nvSpPr>
        <p:spPr>
          <a:xfrm>
            <a:off x="535984" y="997681"/>
            <a:ext cx="11356570" cy="2822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tasks will you focus on today and how will you prioritize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tasks did you complete today?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went well today? What didn’t go as planned? What did you learn from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can you improve or focus on tomorrow?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2795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47389-8C09-B055-4B75-9109B39E7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2583A2-5187-104F-1164-3503FFF74F5C}"/>
              </a:ext>
            </a:extLst>
          </p:cNvPr>
          <p:cNvSpPr txBox="1"/>
          <p:nvPr/>
        </p:nvSpPr>
        <p:spPr>
          <a:xfrm>
            <a:off x="3653312" y="4368512"/>
            <a:ext cx="5121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15. Organizational Design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402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FE671-F8AA-8B94-C20C-8070FF47E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B85B530-EC79-C0CE-6B12-B4435F3F5644}"/>
              </a:ext>
            </a:extLst>
          </p:cNvPr>
          <p:cNvSpPr/>
          <p:nvPr/>
        </p:nvSpPr>
        <p:spPr>
          <a:xfrm>
            <a:off x="3096463" y="6973180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8. Evaluation and Rewards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F53101E-BBFF-3690-2BC4-908F615E5727}"/>
              </a:ext>
            </a:extLst>
          </p:cNvPr>
          <p:cNvSpPr/>
          <p:nvPr/>
        </p:nvSpPr>
        <p:spPr>
          <a:xfrm>
            <a:off x="3096463" y="1613036"/>
            <a:ext cx="6235612" cy="609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1. Purpose, Goals, and Strategic Core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489747-F156-5AFA-6F46-5C4FC0618D36}"/>
              </a:ext>
            </a:extLst>
          </p:cNvPr>
          <p:cNvSpPr/>
          <p:nvPr/>
        </p:nvSpPr>
        <p:spPr>
          <a:xfrm>
            <a:off x="3096463" y="7738915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9. Culture, Teamwork, Standards, and Rules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9F06F0-6F07-D28B-4CAC-3BA90800E5FB}"/>
              </a:ext>
            </a:extLst>
          </p:cNvPr>
          <p:cNvSpPr/>
          <p:nvPr/>
        </p:nvSpPr>
        <p:spPr>
          <a:xfrm>
            <a:off x="3096463" y="2378770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2. Processes and Tasks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6C9E7B-A409-F9F5-9863-31BC072B8951}"/>
              </a:ext>
            </a:extLst>
          </p:cNvPr>
          <p:cNvSpPr/>
          <p:nvPr/>
        </p:nvSpPr>
        <p:spPr>
          <a:xfrm>
            <a:off x="3096463" y="4675975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5. Team Members’ Ability and Motivation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3786D5-3547-B727-1164-0A8FED804E51}"/>
              </a:ext>
            </a:extLst>
          </p:cNvPr>
          <p:cNvSpPr/>
          <p:nvPr/>
        </p:nvSpPr>
        <p:spPr>
          <a:xfrm>
            <a:off x="3096463" y="3910240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4. Organizational Structure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BB2797-70F8-CF58-9134-87E710B845F5}"/>
              </a:ext>
            </a:extLst>
          </p:cNvPr>
          <p:cNvSpPr/>
          <p:nvPr/>
        </p:nvSpPr>
        <p:spPr>
          <a:xfrm>
            <a:off x="3096463" y="3144505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3. Infrastructure and Resources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CB1745F-FD87-500C-06EC-16197692C787}"/>
              </a:ext>
            </a:extLst>
          </p:cNvPr>
          <p:cNvSpPr/>
          <p:nvPr/>
        </p:nvSpPr>
        <p:spPr>
          <a:xfrm>
            <a:off x="3096463" y="5441710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6. Communication, Decision-Making, and Autonomies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FF69867-B637-096C-B590-F64C44A1814D}"/>
              </a:ext>
            </a:extLst>
          </p:cNvPr>
          <p:cNvSpPr/>
          <p:nvPr/>
        </p:nvSpPr>
        <p:spPr>
          <a:xfrm>
            <a:off x="3096463" y="6207445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7. Improvement and Learning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F5BC542-1309-43C5-745B-FB5B259D3B92}"/>
              </a:ext>
            </a:extLst>
          </p:cNvPr>
          <p:cNvSpPr/>
          <p:nvPr/>
        </p:nvSpPr>
        <p:spPr>
          <a:xfrm>
            <a:off x="3096463" y="8504646"/>
            <a:ext cx="6235612" cy="6093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US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10. Empathy and Humanity</a:t>
            </a:r>
            <a:endParaRPr kumimoji="1" lang="ja-US" altLang="en-US" dirty="0">
              <a:solidFill>
                <a:schemeClr val="tx1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E3E8F2B-53C8-5C89-2070-4C996F82CB26}"/>
              </a:ext>
            </a:extLst>
          </p:cNvPr>
          <p:cNvSpPr txBox="1"/>
          <p:nvPr/>
        </p:nvSpPr>
        <p:spPr>
          <a:xfrm>
            <a:off x="3654918" y="573401"/>
            <a:ext cx="4998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Ten Elements for Organizational Design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57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0" grpId="0" animBg="1"/>
      <p:bldP spid="21" grpId="0" animBg="1"/>
      <p:bldP spid="2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5A7C3-126A-8D71-8272-1321E847C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2D92B7-C0E0-38FD-39FD-AC4023AA166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85E1C5-D0E9-F54D-7CF8-76EFDC53BF69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Using the Ten Elements for Organizational Design as a reference, answer the following: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Which of the Ten Elements are working well in your organization?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Which elements need improvement?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specific actions can you take to improve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is the priority for these actions?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will be your first step?</a:t>
            </a:r>
          </a:p>
          <a:p>
            <a:pPr>
              <a:lnSpc>
                <a:spcPct val="150000"/>
              </a:lnSpc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702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1EAB0-5AC8-8383-E521-0FC8E15D1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E08AB-9B57-F1DD-FF48-15D0AB4263C3}"/>
              </a:ext>
            </a:extLst>
          </p:cNvPr>
          <p:cNvSpPr txBox="1"/>
          <p:nvPr/>
        </p:nvSpPr>
        <p:spPr>
          <a:xfrm>
            <a:off x="3541103" y="4368512"/>
            <a:ext cx="5346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16. Review and Refinement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397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9EBDCD-9144-FDB3-ABA6-6B8E16B08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E7CCD2-6C87-A17C-BF9B-61F6150DA06E}"/>
              </a:ext>
            </a:extLst>
          </p:cNvPr>
          <p:cNvSpPr txBox="1"/>
          <p:nvPr/>
        </p:nvSpPr>
        <p:spPr>
          <a:xfrm>
            <a:off x="4761747" y="1754838"/>
            <a:ext cx="3158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Review and Refinement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EF0F13-7B6F-5575-EA58-CE2826F4B6D3}"/>
              </a:ext>
            </a:extLst>
          </p:cNvPr>
          <p:cNvSpPr txBox="1"/>
          <p:nvPr/>
        </p:nvSpPr>
        <p:spPr>
          <a:xfrm>
            <a:off x="5222039" y="5274731"/>
            <a:ext cx="2161039" cy="115345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Share the information with all members</a:t>
            </a:r>
            <a:endParaRPr kumimoji="1" lang="ja-US" altLang="en-US" sz="16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651D6B-1B49-4518-6CC8-6F7958ED734D}"/>
              </a:ext>
            </a:extLst>
          </p:cNvPr>
          <p:cNvSpPr txBox="1"/>
          <p:nvPr/>
        </p:nvSpPr>
        <p:spPr>
          <a:xfrm>
            <a:off x="3087451" y="5274731"/>
            <a:ext cx="1875481" cy="115775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Collect relevant and real-time information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1F91CC-1C78-8250-A359-41F95053F8C0}"/>
              </a:ext>
            </a:extLst>
          </p:cNvPr>
          <p:cNvSpPr txBox="1"/>
          <p:nvPr/>
        </p:nvSpPr>
        <p:spPr>
          <a:xfrm>
            <a:off x="7413377" y="5274731"/>
            <a:ext cx="2180850" cy="18921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1600" dirty="0">
                <a:latin typeface="Century Gothic" panose="020B0502020202020204" pitchFamily="34" charset="0"/>
                <a:cs typeface="SF Pro Heavy" pitchFamily="2" charset="0"/>
              </a:rPr>
              <a:t>Empower all members to review their results and refine strategies and operations</a:t>
            </a:r>
            <a:endParaRPr kumimoji="1" lang="ja-US" altLang="en-US" sz="16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ホームベース 12">
            <a:extLst>
              <a:ext uri="{FF2B5EF4-FFF2-40B4-BE49-F238E27FC236}">
                <a16:creationId xmlns:a16="http://schemas.microsoft.com/office/drawing/2014/main" id="{E7C2469C-306B-0E24-076D-0BB4854620B7}"/>
              </a:ext>
            </a:extLst>
          </p:cNvPr>
          <p:cNvSpPr/>
          <p:nvPr/>
        </p:nvSpPr>
        <p:spPr>
          <a:xfrm>
            <a:off x="3087451" y="3881570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Collect</a:t>
            </a:r>
          </a:p>
        </p:txBody>
      </p:sp>
      <p:sp>
        <p:nvSpPr>
          <p:cNvPr id="14" name="ホームベース 13">
            <a:extLst>
              <a:ext uri="{FF2B5EF4-FFF2-40B4-BE49-F238E27FC236}">
                <a16:creationId xmlns:a16="http://schemas.microsoft.com/office/drawing/2014/main" id="{90D94133-8531-0C17-3EFB-52972627A4F6}"/>
              </a:ext>
            </a:extLst>
          </p:cNvPr>
          <p:cNvSpPr/>
          <p:nvPr/>
        </p:nvSpPr>
        <p:spPr>
          <a:xfrm>
            <a:off x="7489936" y="3881570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Review and</a:t>
            </a:r>
          </a:p>
          <a:p>
            <a:pPr algn="ctr">
              <a:lnSpc>
                <a:spcPct val="1500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Refine</a:t>
            </a:r>
          </a:p>
        </p:txBody>
      </p:sp>
      <p:sp>
        <p:nvSpPr>
          <p:cNvPr id="15" name="ホームベース 14">
            <a:extLst>
              <a:ext uri="{FF2B5EF4-FFF2-40B4-BE49-F238E27FC236}">
                <a16:creationId xmlns:a16="http://schemas.microsoft.com/office/drawing/2014/main" id="{0F4A30A7-BF20-46EF-A32C-50BDECAD841E}"/>
              </a:ext>
            </a:extLst>
          </p:cNvPr>
          <p:cNvSpPr/>
          <p:nvPr/>
        </p:nvSpPr>
        <p:spPr>
          <a:xfrm>
            <a:off x="5288692" y="3881570"/>
            <a:ext cx="2084479" cy="1267058"/>
          </a:xfrm>
          <a:prstGeom prst="homePlate">
            <a:avLst>
              <a:gd name="adj" fmla="val 2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Share</a:t>
            </a:r>
          </a:p>
        </p:txBody>
      </p:sp>
    </p:spTree>
    <p:extLst>
      <p:ext uri="{BB962C8B-B14F-4D97-AF65-F5344CB8AC3E}">
        <p14:creationId xmlns:p14="http://schemas.microsoft.com/office/powerpoint/2010/main" val="9593827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041ED-0F43-EF9D-B60A-989C9D48D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D228CA-2084-8168-9469-85692FC8592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11E0D1-EA28-0007-C50F-8BE4A61C2F86}"/>
              </a:ext>
            </a:extLst>
          </p:cNvPr>
          <p:cNvSpPr txBox="1"/>
          <p:nvPr/>
        </p:nvSpPr>
        <p:spPr>
          <a:xfrm>
            <a:off x="535984" y="997681"/>
            <a:ext cx="11356570" cy="3284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information or results are necessary to review your strategy and operations?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collect and organize the necessary data and information?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enable all team members to access real-time insights?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will you encourage every team member to independently review results and refine strategy and operations?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69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62EC94-874F-DB66-D68A-34B68929D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B2B4DD-D1D3-4618-15AA-B2D9DF8B6BF5}"/>
              </a:ext>
            </a:extLst>
          </p:cNvPr>
          <p:cNvSpPr txBox="1"/>
          <p:nvPr/>
        </p:nvSpPr>
        <p:spPr>
          <a:xfrm>
            <a:off x="5063152" y="4254411"/>
            <a:ext cx="2302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2.</a:t>
            </a:r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 </a:t>
            </a:r>
            <a:r>
              <a:rPr kumimoji="1" lang="en" altLang="ja-US" sz="3200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Dialogue</a:t>
            </a:r>
            <a:endParaRPr kumimoji="1" lang="ja-US" altLang="en-US" sz="3200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4047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6DCDD-577A-A072-1CF9-0ADEFF1EA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481559-5AD0-3653-3297-EACCE6A2AD7E}"/>
              </a:ext>
            </a:extLst>
          </p:cNvPr>
          <p:cNvSpPr txBox="1"/>
          <p:nvPr/>
        </p:nvSpPr>
        <p:spPr>
          <a:xfrm>
            <a:off x="3826437" y="4368512"/>
            <a:ext cx="4775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17. Trying New Business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1789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C41FF-7717-6763-458F-642CCD3E2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CBFC5ED-0E1D-7042-AA42-C0A1B3B8A8F0}"/>
              </a:ext>
            </a:extLst>
          </p:cNvPr>
          <p:cNvGrpSpPr/>
          <p:nvPr/>
        </p:nvGrpSpPr>
        <p:grpSpPr>
          <a:xfrm>
            <a:off x="3241348" y="2688147"/>
            <a:ext cx="5945841" cy="567926"/>
            <a:chOff x="416859" y="1438835"/>
            <a:chExt cx="8310282" cy="658906"/>
          </a:xfrm>
        </p:grpSpPr>
        <p:sp>
          <p:nvSpPr>
            <p:cNvPr id="3" name="直方体 2">
              <a:extLst>
                <a:ext uri="{FF2B5EF4-FFF2-40B4-BE49-F238E27FC236}">
                  <a16:creationId xmlns:a16="http://schemas.microsoft.com/office/drawing/2014/main" id="{44D5D67C-3352-813E-38CB-D4019E075CF8}"/>
                </a:ext>
              </a:extLst>
            </p:cNvPr>
            <p:cNvSpPr/>
            <p:nvPr/>
          </p:nvSpPr>
          <p:spPr>
            <a:xfrm>
              <a:off x="416859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4" name="直方体 3">
              <a:extLst>
                <a:ext uri="{FF2B5EF4-FFF2-40B4-BE49-F238E27FC236}">
                  <a16:creationId xmlns:a16="http://schemas.microsoft.com/office/drawing/2014/main" id="{5ABDA284-15F4-A3A1-F4AA-BFBD55A90ABA}"/>
                </a:ext>
              </a:extLst>
            </p:cNvPr>
            <p:cNvSpPr/>
            <p:nvPr/>
          </p:nvSpPr>
          <p:spPr>
            <a:xfrm>
              <a:off x="1253565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5" name="直方体 4">
              <a:extLst>
                <a:ext uri="{FF2B5EF4-FFF2-40B4-BE49-F238E27FC236}">
                  <a16:creationId xmlns:a16="http://schemas.microsoft.com/office/drawing/2014/main" id="{22078964-2CE4-7F0C-1070-5F877B3F0AE2}"/>
                </a:ext>
              </a:extLst>
            </p:cNvPr>
            <p:cNvSpPr/>
            <p:nvPr/>
          </p:nvSpPr>
          <p:spPr>
            <a:xfrm>
              <a:off x="2090271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6" name="直方体 5">
              <a:extLst>
                <a:ext uri="{FF2B5EF4-FFF2-40B4-BE49-F238E27FC236}">
                  <a16:creationId xmlns:a16="http://schemas.microsoft.com/office/drawing/2014/main" id="{D9965083-BEAE-D7B2-5710-EFCFA4C3B095}"/>
                </a:ext>
              </a:extLst>
            </p:cNvPr>
            <p:cNvSpPr/>
            <p:nvPr/>
          </p:nvSpPr>
          <p:spPr>
            <a:xfrm>
              <a:off x="2926977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7" name="直方体 6">
              <a:extLst>
                <a:ext uri="{FF2B5EF4-FFF2-40B4-BE49-F238E27FC236}">
                  <a16:creationId xmlns:a16="http://schemas.microsoft.com/office/drawing/2014/main" id="{6736D427-AA6C-D90C-EABD-581FD453E37B}"/>
                </a:ext>
              </a:extLst>
            </p:cNvPr>
            <p:cNvSpPr/>
            <p:nvPr/>
          </p:nvSpPr>
          <p:spPr>
            <a:xfrm>
              <a:off x="3763683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8" name="直方体 7">
              <a:extLst>
                <a:ext uri="{FF2B5EF4-FFF2-40B4-BE49-F238E27FC236}">
                  <a16:creationId xmlns:a16="http://schemas.microsoft.com/office/drawing/2014/main" id="{D1E46870-0244-C827-34F3-B89ECC5A1EA2}"/>
                </a:ext>
              </a:extLst>
            </p:cNvPr>
            <p:cNvSpPr/>
            <p:nvPr/>
          </p:nvSpPr>
          <p:spPr>
            <a:xfrm>
              <a:off x="4600389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16" name="直方体 15">
              <a:extLst>
                <a:ext uri="{FF2B5EF4-FFF2-40B4-BE49-F238E27FC236}">
                  <a16:creationId xmlns:a16="http://schemas.microsoft.com/office/drawing/2014/main" id="{98C2A25E-FB19-B77E-C2E8-91A704C30DD2}"/>
                </a:ext>
              </a:extLst>
            </p:cNvPr>
            <p:cNvSpPr/>
            <p:nvPr/>
          </p:nvSpPr>
          <p:spPr>
            <a:xfrm>
              <a:off x="5437095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17" name="直方体 16">
              <a:extLst>
                <a:ext uri="{FF2B5EF4-FFF2-40B4-BE49-F238E27FC236}">
                  <a16:creationId xmlns:a16="http://schemas.microsoft.com/office/drawing/2014/main" id="{140FD784-73EC-3BA4-7378-8B11177C6405}"/>
                </a:ext>
              </a:extLst>
            </p:cNvPr>
            <p:cNvSpPr/>
            <p:nvPr/>
          </p:nvSpPr>
          <p:spPr>
            <a:xfrm>
              <a:off x="6273801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18" name="直方体 17">
              <a:extLst>
                <a:ext uri="{FF2B5EF4-FFF2-40B4-BE49-F238E27FC236}">
                  <a16:creationId xmlns:a16="http://schemas.microsoft.com/office/drawing/2014/main" id="{52643C1E-06BF-DA04-BAF4-4A867AB89C42}"/>
                </a:ext>
              </a:extLst>
            </p:cNvPr>
            <p:cNvSpPr/>
            <p:nvPr/>
          </p:nvSpPr>
          <p:spPr>
            <a:xfrm>
              <a:off x="7110507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  <p:sp>
          <p:nvSpPr>
            <p:cNvPr id="19" name="直方体 18">
              <a:extLst>
                <a:ext uri="{FF2B5EF4-FFF2-40B4-BE49-F238E27FC236}">
                  <a16:creationId xmlns:a16="http://schemas.microsoft.com/office/drawing/2014/main" id="{2B0ED2FF-31F1-446D-9230-6D7F5F28E39F}"/>
                </a:ext>
              </a:extLst>
            </p:cNvPr>
            <p:cNvSpPr/>
            <p:nvPr/>
          </p:nvSpPr>
          <p:spPr>
            <a:xfrm>
              <a:off x="7947212" y="1438835"/>
              <a:ext cx="779929" cy="658906"/>
            </a:xfrm>
            <a:prstGeom prst="cub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Century Gothic" panose="020B0502020202020204" pitchFamily="34" charset="0"/>
                <a:cs typeface="SF Pro Heavy" pitchFamily="2" charset="0"/>
              </a:endParaRP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0AF0E3A-93D1-E6AE-D5D3-5E7BA8224DBD}"/>
              </a:ext>
            </a:extLst>
          </p:cNvPr>
          <p:cNvSpPr txBox="1"/>
          <p:nvPr/>
        </p:nvSpPr>
        <p:spPr>
          <a:xfrm>
            <a:off x="3241348" y="4443452"/>
            <a:ext cx="5945842" cy="4198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Think about this analogy.</a:t>
            </a:r>
          </a:p>
          <a:p>
            <a:pPr>
              <a:lnSpc>
                <a:spcPct val="150000"/>
              </a:lnSpc>
            </a:pPr>
            <a:endParaRPr kumimoji="1" lang="en" altLang="ja-US" sz="1600" dirty="0">
              <a:latin typeface="Century Gothic" panose="020B0502020202020204" pitchFamily="34" charset="0"/>
              <a:ea typeface="SF Pro Heavy" pitchFamily="2" charset="0"/>
              <a:cs typeface="SF Pro Heavy" pitchFamily="2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There are ten boxes in front of you.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Only one box contains treasure. If you find it, you win.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 cannot examine the contents of the boxes from the outside.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 must open the boxes one by one; you cannot open them at the same time.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16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 can open them in any order and at any speed.</a:t>
            </a:r>
          </a:p>
          <a:p>
            <a:pPr>
              <a:lnSpc>
                <a:spcPct val="150000"/>
              </a:lnSpc>
            </a:pPr>
            <a:endParaRPr kumimoji="1" lang="en" altLang="ja-US" sz="1600" dirty="0">
              <a:latin typeface="Century Gothic" panose="020B0502020202020204" pitchFamily="34" charset="0"/>
              <a:ea typeface="SF Pro Heavy" pitchFamily="2" charset="0"/>
              <a:cs typeface="SF Pro Heavy" pitchFamily="2" charset="0"/>
            </a:endParaRPr>
          </a:p>
          <a:p>
            <a:pPr algn="ctr">
              <a:lnSpc>
                <a:spcPct val="150000"/>
              </a:lnSpc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What will you do to win</a:t>
            </a:r>
            <a:r>
              <a:rPr kumimoji="1" lang="en" altLang="ja-US" dirty="0">
                <a:latin typeface="SF Pro Light" pitchFamily="2" charset="0"/>
                <a:ea typeface="SF Pro Light" pitchFamily="2" charset="0"/>
                <a:cs typeface="SF Pro Light" pitchFamily="2" charset="0"/>
              </a:rPr>
              <a:t>?</a:t>
            </a:r>
            <a:endParaRPr kumimoji="1" lang="ja-US" altLang="en-US" sz="1600" dirty="0">
              <a:latin typeface="SF Pro Light" pitchFamily="2" charset="0"/>
              <a:cs typeface="SF Pro Light" pitchFamily="2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F794397-67AC-E5B4-B4D1-EF518E68CBBD}"/>
              </a:ext>
            </a:extLst>
          </p:cNvPr>
          <p:cNvSpPr txBox="1"/>
          <p:nvPr/>
        </p:nvSpPr>
        <p:spPr>
          <a:xfrm>
            <a:off x="3873739" y="1100658"/>
            <a:ext cx="468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Theory of Ten Boxes for New Business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045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7D17B-3092-38AF-217A-7825CAE15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08F107-252D-DBAC-7E3F-D380D6876224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C2A43B2-3D12-838D-F872-4BB54DAC31D8}"/>
              </a:ext>
            </a:extLst>
          </p:cNvPr>
          <p:cNvSpPr txBox="1"/>
          <p:nvPr/>
        </p:nvSpPr>
        <p:spPr>
          <a:xfrm>
            <a:off x="535984" y="997681"/>
            <a:ext cx="11356570" cy="3284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are the ideas for new businesses you want to try?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test them quickly and on a small scale?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reduce the cost of trials or failures?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does a "prototype" mean for your product, service, or approach?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generate more new ideas?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661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6B46A-E82F-B063-7BC3-D1A2675CA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E65C40-147E-1AE5-57FE-432506F77E5B}"/>
              </a:ext>
            </a:extLst>
          </p:cNvPr>
          <p:cNvSpPr txBox="1"/>
          <p:nvPr/>
        </p:nvSpPr>
        <p:spPr>
          <a:xfrm>
            <a:off x="4785834" y="4368512"/>
            <a:ext cx="2856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18. Continuity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221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BA4C7-2731-2874-09CA-A3BD05C1D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F1FA75-8051-AFA0-578B-74FC0458B2E7}"/>
              </a:ext>
            </a:extLst>
          </p:cNvPr>
          <p:cNvSpPr txBox="1"/>
          <p:nvPr/>
        </p:nvSpPr>
        <p:spPr>
          <a:xfrm>
            <a:off x="4649579" y="1146380"/>
            <a:ext cx="3129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Ten Points for Continuity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C4DF95-410E-059F-0927-618F0249DFCA}"/>
              </a:ext>
            </a:extLst>
          </p:cNvPr>
          <p:cNvSpPr txBox="1"/>
          <p:nvPr/>
        </p:nvSpPr>
        <p:spPr>
          <a:xfrm>
            <a:off x="3484194" y="2953753"/>
            <a:ext cx="5460149" cy="5544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Stay focused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Keep taking action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Reflect and improve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Maintain a sustainable rhythm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Stay calm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Don’t rush for immediate results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Make small progress every day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Take rest and do something other than work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Change when necessary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Continue and never give up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60C74D-2D42-E143-878E-F1CF42C5A6A5}"/>
              </a:ext>
            </a:extLst>
          </p:cNvPr>
          <p:cNvSpPr/>
          <p:nvPr/>
        </p:nvSpPr>
        <p:spPr>
          <a:xfrm>
            <a:off x="3238721" y="2728210"/>
            <a:ext cx="5951096" cy="5996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b="1" dirty="0">
              <a:latin typeface="Helvetica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159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C10A8-F010-885D-9D55-0AE762A2A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61EEEDD-7679-AC65-9210-8B036D56AD53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C48A9C-C3AD-B784-06B4-A9267E8397FC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are your long-term goals?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should you keep focusing 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If there are obstacles to your long-term efforts, what are they? How can you remove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can you focus on important but non-urgent tasks?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does a sustainable rhythm look like for you?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daily habits will help you stay consistent?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667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9C353-9922-D7D9-0E70-4D7FA09FB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43A194-9967-E076-805D-7589924D4E0D}"/>
              </a:ext>
            </a:extLst>
          </p:cNvPr>
          <p:cNvSpPr txBox="1"/>
          <p:nvPr/>
        </p:nvSpPr>
        <p:spPr>
          <a:xfrm>
            <a:off x="3968302" y="4368512"/>
            <a:ext cx="4491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19. Generating Results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531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09EBF7-10B8-F9A3-8922-058A642F4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3B8885-2DEC-3FF8-5B2F-0AAEE2F2076F}"/>
              </a:ext>
            </a:extLst>
          </p:cNvPr>
          <p:cNvSpPr txBox="1"/>
          <p:nvPr/>
        </p:nvSpPr>
        <p:spPr>
          <a:xfrm>
            <a:off x="4169483" y="1918740"/>
            <a:ext cx="3706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Three Steps to Generate Results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583A40FF-B746-499C-A159-6F064D2E05F4}"/>
              </a:ext>
            </a:extLst>
          </p:cNvPr>
          <p:cNvSpPr/>
          <p:nvPr/>
        </p:nvSpPr>
        <p:spPr>
          <a:xfrm>
            <a:off x="7913606" y="3913436"/>
            <a:ext cx="1494928" cy="149492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Result</a:t>
            </a:r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ホームベース 3">
            <a:extLst>
              <a:ext uri="{FF2B5EF4-FFF2-40B4-BE49-F238E27FC236}">
                <a16:creationId xmlns:a16="http://schemas.microsoft.com/office/drawing/2014/main" id="{F2AE9558-B7D0-94E2-4FA7-6ED99A39CDD3}"/>
              </a:ext>
            </a:extLst>
          </p:cNvPr>
          <p:cNvSpPr/>
          <p:nvPr/>
        </p:nvSpPr>
        <p:spPr>
          <a:xfrm>
            <a:off x="2815596" y="4141959"/>
            <a:ext cx="1522303" cy="1037880"/>
          </a:xfrm>
          <a:prstGeom prst="homePlate">
            <a:avLst>
              <a:gd name="adj" fmla="val 2889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Learn</a:t>
            </a:r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5" name="ホームベース 4">
            <a:extLst>
              <a:ext uri="{FF2B5EF4-FFF2-40B4-BE49-F238E27FC236}">
                <a16:creationId xmlns:a16="http://schemas.microsoft.com/office/drawing/2014/main" id="{D13D624A-E97F-AD84-DAF3-91BB58F64953}"/>
              </a:ext>
            </a:extLst>
          </p:cNvPr>
          <p:cNvSpPr/>
          <p:nvPr/>
        </p:nvSpPr>
        <p:spPr>
          <a:xfrm>
            <a:off x="4514933" y="4141959"/>
            <a:ext cx="1522303" cy="1037880"/>
          </a:xfrm>
          <a:prstGeom prst="homePlate">
            <a:avLst>
              <a:gd name="adj" fmla="val 2889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Think</a:t>
            </a:r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ホームベース 5">
            <a:extLst>
              <a:ext uri="{FF2B5EF4-FFF2-40B4-BE49-F238E27FC236}">
                <a16:creationId xmlns:a16="http://schemas.microsoft.com/office/drawing/2014/main" id="{BF049AC1-AA78-B7CF-A925-4CEF862BEA62}"/>
              </a:ext>
            </a:extLst>
          </p:cNvPr>
          <p:cNvSpPr/>
          <p:nvPr/>
        </p:nvSpPr>
        <p:spPr>
          <a:xfrm>
            <a:off x="6214269" y="4141959"/>
            <a:ext cx="1522303" cy="1037880"/>
          </a:xfrm>
          <a:prstGeom prst="homePlate">
            <a:avLst>
              <a:gd name="adj" fmla="val 2889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Act</a:t>
            </a:r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2126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F7450-99E9-2689-DAC0-C31450A77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B054F8-8EFD-96F4-106D-ADC991F41015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F30E11-BBC3-2025-BC6C-C60A73CA5487}"/>
              </a:ext>
            </a:extLst>
          </p:cNvPr>
          <p:cNvSpPr txBox="1"/>
          <p:nvPr/>
        </p:nvSpPr>
        <p:spPr>
          <a:xfrm>
            <a:off x="535984" y="997681"/>
            <a:ext cx="11356570" cy="374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knowledge do you need to acquire to achieve your desired results?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often and how much time do you spend thinking and analyzing your current situation? Would you benefit from increasing or decreasing that time?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much time do you spend on action compared to learning and thinking? How can you increase the time spent on action?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Are there any obstacles stopping you from taking action? How can you remove them?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85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BCE3D-1B6D-2DF2-51CF-10B7768D4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4A342C-6A36-8AE9-0087-63D993E3B67E}"/>
              </a:ext>
            </a:extLst>
          </p:cNvPr>
          <p:cNvSpPr txBox="1"/>
          <p:nvPr/>
        </p:nvSpPr>
        <p:spPr>
          <a:xfrm>
            <a:off x="5197889" y="662289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Dialogue</a:t>
            </a:r>
            <a:r>
              <a:rPr kumimoji="1" lang="en" altLang="ja-US" sz="2000" dirty="0">
                <a:latin typeface="SF Pro Light" pitchFamily="2" charset="0"/>
                <a:ea typeface="SF Pro Light" pitchFamily="2" charset="0"/>
                <a:cs typeface="SF Pro Light" pitchFamily="2" charset="0"/>
              </a:rPr>
              <a:t> Model</a:t>
            </a:r>
            <a:endParaRPr kumimoji="1" lang="ja-US" altLang="en-US" sz="2000" dirty="0">
              <a:latin typeface="SF Pro Light" pitchFamily="2" charset="0"/>
              <a:cs typeface="SF Pro Light" pitchFamily="2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813E4D-D3D5-381B-EF1A-A324B550CCF9}"/>
              </a:ext>
            </a:extLst>
          </p:cNvPr>
          <p:cNvSpPr txBox="1"/>
          <p:nvPr/>
        </p:nvSpPr>
        <p:spPr>
          <a:xfrm>
            <a:off x="3109531" y="7550621"/>
            <a:ext cx="6209475" cy="87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Look at the question or problem together and </a:t>
            </a:r>
            <a:b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</a:br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think of the answer collaboratively through dialogue.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49B22CB8-412D-0DB0-7C12-E9735E053262}"/>
              </a:ext>
            </a:extLst>
          </p:cNvPr>
          <p:cNvSpPr/>
          <p:nvPr/>
        </p:nvSpPr>
        <p:spPr>
          <a:xfrm>
            <a:off x="6931822" y="4958903"/>
            <a:ext cx="2287709" cy="2287709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b="1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D95E91-F0C9-0030-3EBF-187B3BBC3889}"/>
              </a:ext>
            </a:extLst>
          </p:cNvPr>
          <p:cNvSpPr txBox="1"/>
          <p:nvPr/>
        </p:nvSpPr>
        <p:spPr>
          <a:xfrm>
            <a:off x="7764534" y="5900967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You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F0E24934-00A0-56BF-F721-35C300E1BA71}"/>
              </a:ext>
            </a:extLst>
          </p:cNvPr>
          <p:cNvSpPr/>
          <p:nvPr/>
        </p:nvSpPr>
        <p:spPr>
          <a:xfrm>
            <a:off x="3205970" y="4958903"/>
            <a:ext cx="2287709" cy="2287709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 sz="1000" b="1" dirty="0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828C39-8CE0-F275-BA28-522DCB16B0B8}"/>
              </a:ext>
            </a:extLst>
          </p:cNvPr>
          <p:cNvSpPr txBox="1"/>
          <p:nvPr/>
        </p:nvSpPr>
        <p:spPr>
          <a:xfrm>
            <a:off x="3356771" y="5623968"/>
            <a:ext cx="1980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Team members,</a:t>
            </a:r>
          </a:p>
          <a:p>
            <a:pPr algn="ctr"/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Customers,</a:t>
            </a:r>
          </a:p>
          <a:p>
            <a:pPr algn="ctr"/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etc.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96B283E2-EE72-AAE6-A80E-98C8098F52F8}"/>
              </a:ext>
            </a:extLst>
          </p:cNvPr>
          <p:cNvCxnSpPr>
            <a:cxnSpLocks/>
          </p:cNvCxnSpPr>
          <p:nvPr/>
        </p:nvCxnSpPr>
        <p:spPr>
          <a:xfrm flipV="1">
            <a:off x="4931226" y="3857184"/>
            <a:ext cx="705155" cy="12491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9F2214A5-87F8-647E-D1EA-0529793E534B}"/>
              </a:ext>
            </a:extLst>
          </p:cNvPr>
          <p:cNvCxnSpPr>
            <a:cxnSpLocks/>
          </p:cNvCxnSpPr>
          <p:nvPr/>
        </p:nvCxnSpPr>
        <p:spPr>
          <a:xfrm flipH="1" flipV="1">
            <a:off x="6815217" y="3857187"/>
            <a:ext cx="730260" cy="12491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FF4A838-FA0C-1C71-C884-59B23CAFA37B}"/>
              </a:ext>
            </a:extLst>
          </p:cNvPr>
          <p:cNvSpPr txBox="1"/>
          <p:nvPr/>
        </p:nvSpPr>
        <p:spPr>
          <a:xfrm>
            <a:off x="5516801" y="2545388"/>
            <a:ext cx="1394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Question </a:t>
            </a:r>
          </a:p>
          <a:p>
            <a:pPr algn="ctr"/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or Problem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2D0DE13C-0936-1BD8-9244-829E3F747768}"/>
              </a:ext>
            </a:extLst>
          </p:cNvPr>
          <p:cNvCxnSpPr>
            <a:cxnSpLocks/>
            <a:stCxn id="13" idx="6"/>
            <a:endCxn id="10" idx="2"/>
          </p:cNvCxnSpPr>
          <p:nvPr/>
        </p:nvCxnSpPr>
        <p:spPr>
          <a:xfrm>
            <a:off x="5493679" y="6102758"/>
            <a:ext cx="143814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847EA7D-C6F6-2104-AE45-4228200C49B5}"/>
              </a:ext>
            </a:extLst>
          </p:cNvPr>
          <p:cNvSpPr/>
          <p:nvPr/>
        </p:nvSpPr>
        <p:spPr>
          <a:xfrm>
            <a:off x="5215069" y="1858787"/>
            <a:ext cx="1998399" cy="19983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US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3843FDC-6A29-5D58-BC7F-E01656C7235F}"/>
              </a:ext>
            </a:extLst>
          </p:cNvPr>
          <p:cNvSpPr txBox="1"/>
          <p:nvPr/>
        </p:nvSpPr>
        <p:spPr>
          <a:xfrm>
            <a:off x="5602138" y="6162254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Dialogue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EA06E-7276-841D-384D-21198FC61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56D91A-86F7-CEF4-BE71-81CD02D183F4}"/>
              </a:ext>
            </a:extLst>
          </p:cNvPr>
          <p:cNvSpPr txBox="1"/>
          <p:nvPr/>
        </p:nvSpPr>
        <p:spPr>
          <a:xfrm>
            <a:off x="535984" y="399247"/>
            <a:ext cx="11356570" cy="17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" altLang="ja-US" sz="24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Questions</a:t>
            </a: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>
              <a:lnSpc>
                <a:spcPct val="150000"/>
              </a:lnSpc>
            </a:pPr>
            <a:endParaRPr kumimoji="1" lang="en" altLang="ja-US" sz="24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9D1503-60C1-B269-26AE-0AC4E1F3E1B9}"/>
              </a:ext>
            </a:extLst>
          </p:cNvPr>
          <p:cNvSpPr txBox="1"/>
          <p:nvPr/>
        </p:nvSpPr>
        <p:spPr>
          <a:xfrm>
            <a:off x="535984" y="997681"/>
            <a:ext cx="11356570" cy="3284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Who do you want to have dialogue with?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do you want to talk about?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How often do you want to meet with that person?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" altLang="ja-US" sz="2000" dirty="0">
                <a:latin typeface="Avenir Book" panose="02000503020000020003" pitchFamily="2" charset="0"/>
                <a:ea typeface="SF Pro Semibold" pitchFamily="2" charset="0"/>
                <a:cs typeface="SF Pro Semibold" pitchFamily="2" charset="0"/>
              </a:rPr>
              <a:t>What can you do to keep the dialogue neutral and productive?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kumimoji="1" lang="en" altLang="ja-US" sz="2000" dirty="0">
              <a:latin typeface="Avenir Book" panose="02000503020000020003" pitchFamily="2" charset="0"/>
              <a:ea typeface="SF Pro Semibold" pitchFamily="2" charset="0"/>
              <a:cs typeface="SF Pro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1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F5091-8DFE-90B6-62FA-220178D4A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3B6567-E1D2-E87A-75FF-59F558E00DA9}"/>
              </a:ext>
            </a:extLst>
          </p:cNvPr>
          <p:cNvSpPr txBox="1"/>
          <p:nvPr/>
        </p:nvSpPr>
        <p:spPr>
          <a:xfrm>
            <a:off x="3808802" y="4368512"/>
            <a:ext cx="4810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" altLang="ja-US" sz="3200" b="1" dirty="0">
                <a:latin typeface="Avenir Book" panose="02000503020000020003" pitchFamily="2" charset="0"/>
                <a:ea typeface="SF Pro Heavy" pitchFamily="2" charset="0"/>
                <a:cs typeface="SF Pro Heavy" pitchFamily="2" charset="0"/>
              </a:rPr>
              <a:t>3. Zen Strategy Concept</a:t>
            </a:r>
            <a:endParaRPr kumimoji="1" lang="ja-US" altLang="en-US" sz="3200" b="1" dirty="0">
              <a:latin typeface="Avenir Book" panose="02000503020000020003" pitchFamily="2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9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30B9C2-C856-F46C-E006-B97E25DB8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C4AF4B98-FEC1-7369-3451-BA703A810DB6}"/>
              </a:ext>
            </a:extLst>
          </p:cNvPr>
          <p:cNvCxnSpPr>
            <a:cxnSpLocks/>
          </p:cNvCxnSpPr>
          <p:nvPr/>
        </p:nvCxnSpPr>
        <p:spPr>
          <a:xfrm flipV="1">
            <a:off x="4542089" y="3740905"/>
            <a:ext cx="3344804" cy="247499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334D2A-31D0-6C8E-E2BC-DC368FD6CE72}"/>
              </a:ext>
            </a:extLst>
          </p:cNvPr>
          <p:cNvSpPr txBox="1"/>
          <p:nvPr/>
        </p:nvSpPr>
        <p:spPr>
          <a:xfrm>
            <a:off x="3409687" y="6257396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Current</a:t>
            </a:r>
          </a:p>
          <a:p>
            <a:pPr algn="ctr"/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State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1893AC-1E74-C007-9414-97AFF1FAAA39}"/>
              </a:ext>
            </a:extLst>
          </p:cNvPr>
          <p:cNvSpPr txBox="1"/>
          <p:nvPr/>
        </p:nvSpPr>
        <p:spPr>
          <a:xfrm>
            <a:off x="8226656" y="3054632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Goal</a:t>
            </a:r>
            <a:endParaRPr kumimoji="1" lang="ja-US" altLang="en-US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2D9E8477-6D9D-1E03-39AA-B83AEE964F6D}"/>
              </a:ext>
            </a:extLst>
          </p:cNvPr>
          <p:cNvSpPr/>
          <p:nvPr/>
        </p:nvSpPr>
        <p:spPr>
          <a:xfrm>
            <a:off x="7886893" y="2532287"/>
            <a:ext cx="1414021" cy="141402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7737BC-7346-0A7C-8E29-8312F69B274A}"/>
              </a:ext>
            </a:extLst>
          </p:cNvPr>
          <p:cNvSpPr txBox="1"/>
          <p:nvPr/>
        </p:nvSpPr>
        <p:spPr>
          <a:xfrm>
            <a:off x="4724831" y="1299639"/>
            <a:ext cx="2932214" cy="49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US" sz="20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Zen Strategy Concept</a:t>
            </a:r>
            <a:endParaRPr kumimoji="1" lang="ja-US" altLang="en-US" sz="2000" dirty="0">
              <a:latin typeface="Century Gothic" panose="020B0502020202020204" pitchFamily="34" charset="0"/>
              <a:cs typeface="SF Pro Heavy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45E457-EB6F-D62A-DE20-4E3C9C9F0707}"/>
              </a:ext>
            </a:extLst>
          </p:cNvPr>
          <p:cNvSpPr txBox="1"/>
          <p:nvPr/>
        </p:nvSpPr>
        <p:spPr>
          <a:xfrm>
            <a:off x="6252965" y="5645987"/>
            <a:ext cx="2666802" cy="455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US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Strategy</a:t>
            </a:r>
            <a:endParaRPr kumimoji="1" lang="en-US" altLang="ja-US" sz="1400" dirty="0">
              <a:latin typeface="Century Gothic" panose="020B0502020202020204" pitchFamily="34" charset="0"/>
              <a:ea typeface="SF Pro Heavy" pitchFamily="2" charset="0"/>
              <a:cs typeface="SF Pro Heavy" pitchFamily="2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F269C6B9-47AA-215F-910B-1041DEFBABE7}"/>
              </a:ext>
            </a:extLst>
          </p:cNvPr>
          <p:cNvCxnSpPr>
            <a:cxnSpLocks/>
          </p:cNvCxnSpPr>
          <p:nvPr/>
        </p:nvCxnSpPr>
        <p:spPr>
          <a:xfrm flipH="1" flipV="1">
            <a:off x="6273352" y="4939259"/>
            <a:ext cx="157429" cy="70672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169E19-D660-0101-649A-C3E3832E3264}"/>
              </a:ext>
            </a:extLst>
          </p:cNvPr>
          <p:cNvSpPr txBox="1"/>
          <p:nvPr/>
        </p:nvSpPr>
        <p:spPr>
          <a:xfrm>
            <a:off x="6271964" y="6101112"/>
            <a:ext cx="2647802" cy="134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US" sz="14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Be Yourself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US" sz="14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Focus on the Process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US" sz="1400" dirty="0">
                <a:latin typeface="Century Gothic" panose="020B0502020202020204" pitchFamily="34" charset="0"/>
                <a:ea typeface="SF Pro Heavy" pitchFamily="2" charset="0"/>
                <a:cs typeface="SF Pro Heavy" pitchFamily="2" charset="0"/>
              </a:rPr>
              <a:t>Move Toward Your Goal Step by Step</a:t>
            </a: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58F3F471-B7E6-82B9-D0F7-343DD72526E1}"/>
              </a:ext>
            </a:extLst>
          </p:cNvPr>
          <p:cNvSpPr/>
          <p:nvPr/>
        </p:nvSpPr>
        <p:spPr>
          <a:xfrm>
            <a:off x="3211789" y="5873550"/>
            <a:ext cx="1414021" cy="141402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  <a:latin typeface="Century Gothic" panose="020B0502020202020204" pitchFamily="34" charset="0"/>
              <a:cs typeface="SF Pro Heav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1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67987</TotalTime>
  <Words>1986</Words>
  <Application>Microsoft Macintosh PowerPoint</Application>
  <PresentationFormat>ユーザー設定</PresentationFormat>
  <Paragraphs>366</Paragraphs>
  <Slides>58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58</vt:i4>
      </vt:variant>
    </vt:vector>
  </HeadingPairs>
  <TitlesOfParts>
    <vt:vector size="66" baseType="lpstr">
      <vt:lpstr>Aptos</vt:lpstr>
      <vt:lpstr>Aptos Display</vt:lpstr>
      <vt:lpstr>Arial</vt:lpstr>
      <vt:lpstr>Avenir Book</vt:lpstr>
      <vt:lpstr>Century Gothic</vt:lpstr>
      <vt:lpstr>Helvetica</vt:lpstr>
      <vt:lpstr>SF Pro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戸田輝</dc:creator>
  <cp:lastModifiedBy>戸田輝</cp:lastModifiedBy>
  <cp:revision>99</cp:revision>
  <dcterms:created xsi:type="dcterms:W3CDTF">2024-10-20T12:54:53Z</dcterms:created>
  <dcterms:modified xsi:type="dcterms:W3CDTF">2025-05-23T03:14:20Z</dcterms:modified>
</cp:coreProperties>
</file>